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8896" y="149792"/>
            <a:ext cx="9106535" cy="51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3948" y="1436839"/>
            <a:ext cx="8649335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1284" y="-19528"/>
            <a:ext cx="6174105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3260">
              <a:lnSpc>
                <a:spcPct val="130700"/>
              </a:lnSpc>
              <a:spcBef>
                <a:spcPts val="95"/>
              </a:spcBef>
            </a:pPr>
            <a:r>
              <a:rPr sz="3750" b="0" dirty="0">
                <a:latin typeface="Arial MT"/>
                <a:cs typeface="Arial MT"/>
              </a:rPr>
              <a:t>Solutions for</a:t>
            </a:r>
            <a:r>
              <a:rPr sz="3750" b="0" spc="5" dirty="0">
                <a:latin typeface="Arial MT"/>
                <a:cs typeface="Arial MT"/>
              </a:rPr>
              <a:t> </a:t>
            </a:r>
            <a:r>
              <a:rPr sz="3750" b="0" spc="-10" dirty="0">
                <a:latin typeface="Arial MT"/>
                <a:cs typeface="Arial MT"/>
              </a:rPr>
              <a:t>minor </a:t>
            </a:r>
            <a:r>
              <a:rPr sz="3750" b="0" dirty="0">
                <a:latin typeface="Arial MT"/>
                <a:cs typeface="Arial MT"/>
              </a:rPr>
              <a:t>problems, network </a:t>
            </a:r>
            <a:r>
              <a:rPr sz="3750" b="0" spc="-10" dirty="0">
                <a:latin typeface="Arial MT"/>
                <a:cs typeface="Arial MT"/>
              </a:rPr>
              <a:t>problems,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5044" y="1646789"/>
            <a:ext cx="3300729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spc="-10" dirty="0">
                <a:solidFill>
                  <a:srgbClr val="262626"/>
                </a:solidFill>
                <a:latin typeface="Arial MT"/>
                <a:cs typeface="Arial MT"/>
              </a:rPr>
              <a:t>troubleshooting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2474" y="6012916"/>
            <a:ext cx="2752725" cy="5873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330"/>
              </a:spcBef>
            </a:pPr>
            <a:r>
              <a:rPr sz="1450" dirty="0">
                <a:latin typeface="Arial MT"/>
                <a:cs typeface="Arial MT"/>
              </a:rPr>
              <a:t>Prepared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by: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Simeon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Simeonov</a:t>
            </a:r>
            <a:r>
              <a:rPr sz="1450" spc="-50" dirty="0">
                <a:latin typeface="Arial MT"/>
                <a:cs typeface="Arial MT"/>
              </a:rPr>
              <a:t> -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Arial MT"/>
                <a:cs typeface="Arial MT"/>
              </a:rPr>
              <a:t>student 10 b </a:t>
            </a:r>
            <a:r>
              <a:rPr sz="1800" spc="-10" dirty="0">
                <a:latin typeface="Arial MT"/>
                <a:cs typeface="Arial MT"/>
              </a:rPr>
              <a:t>grade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8105" marR="5080" indent="-66040">
              <a:lnSpc>
                <a:spcPct val="102600"/>
              </a:lnSpc>
              <a:spcBef>
                <a:spcPts val="50"/>
              </a:spcBef>
            </a:pPr>
            <a:r>
              <a:rPr dirty="0"/>
              <a:t>Network problems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malfunctions</a:t>
            </a:r>
            <a:r>
              <a:rPr spc="10" dirty="0"/>
              <a:t> </a:t>
            </a:r>
            <a:r>
              <a:rPr dirty="0"/>
              <a:t>refer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any</a:t>
            </a:r>
            <a:r>
              <a:rPr spc="5" dirty="0"/>
              <a:t> </a:t>
            </a:r>
            <a:r>
              <a:rPr dirty="0"/>
              <a:t>disruptions</a:t>
            </a:r>
            <a:r>
              <a:rPr spc="10" dirty="0"/>
              <a:t> </a:t>
            </a:r>
            <a:r>
              <a:rPr spc="-25" dirty="0"/>
              <a:t>or </a:t>
            </a:r>
            <a:r>
              <a:rPr dirty="0"/>
              <a:t>defects</a:t>
            </a:r>
            <a:r>
              <a:rPr spc="5" dirty="0"/>
              <a:t> </a:t>
            </a:r>
            <a:r>
              <a:rPr dirty="0"/>
              <a:t>in</a:t>
            </a:r>
            <a:r>
              <a:rPr spc="20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dirty="0"/>
              <a:t>operation</a:t>
            </a:r>
            <a:r>
              <a:rPr spc="2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dirty="0"/>
              <a:t>computer</a:t>
            </a:r>
            <a:r>
              <a:rPr spc="15" dirty="0"/>
              <a:t> </a:t>
            </a:r>
            <a:r>
              <a:rPr dirty="0"/>
              <a:t>network</a:t>
            </a:r>
            <a:r>
              <a:rPr spc="20" dirty="0"/>
              <a:t> </a:t>
            </a:r>
            <a:r>
              <a:rPr dirty="0"/>
              <a:t>that</a:t>
            </a:r>
            <a:r>
              <a:rPr spc="15" dirty="0"/>
              <a:t> </a:t>
            </a:r>
            <a:r>
              <a:rPr dirty="0"/>
              <a:t>result</a:t>
            </a:r>
            <a:r>
              <a:rPr spc="2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loss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connectivity,</a:t>
            </a:r>
            <a:r>
              <a:rPr spc="25" dirty="0"/>
              <a:t> </a:t>
            </a:r>
            <a:r>
              <a:rPr dirty="0"/>
              <a:t>connection</a:t>
            </a:r>
            <a:r>
              <a:rPr spc="25" dirty="0"/>
              <a:t> </a:t>
            </a:r>
            <a:r>
              <a:rPr dirty="0"/>
              <a:t>delays</a:t>
            </a:r>
            <a:r>
              <a:rPr spc="25" dirty="0"/>
              <a:t> </a:t>
            </a:r>
            <a:r>
              <a:rPr dirty="0"/>
              <a:t>,</a:t>
            </a:r>
            <a:r>
              <a:rPr spc="20" dirty="0"/>
              <a:t> </a:t>
            </a:r>
            <a:r>
              <a:rPr dirty="0"/>
              <a:t>or</a:t>
            </a:r>
            <a:r>
              <a:rPr spc="25" dirty="0"/>
              <a:t> </a:t>
            </a:r>
            <a:r>
              <a:rPr dirty="0"/>
              <a:t>complete</a:t>
            </a:r>
            <a:r>
              <a:rPr spc="25" dirty="0"/>
              <a:t> </a:t>
            </a:r>
            <a:r>
              <a:rPr dirty="0"/>
              <a:t>lack</a:t>
            </a:r>
            <a:r>
              <a:rPr spc="2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0" dirty="0"/>
              <a:t>access</a:t>
            </a:r>
          </a:p>
          <a:p>
            <a:pPr marL="894080" marR="459105" indent="-347980">
              <a:lnSpc>
                <a:spcPct val="102099"/>
              </a:lnSpc>
              <a:spcBef>
                <a:spcPts val="5"/>
              </a:spcBef>
            </a:pPr>
            <a:r>
              <a:rPr dirty="0"/>
              <a:t>to</a:t>
            </a:r>
            <a:r>
              <a:rPr spc="-5" dirty="0"/>
              <a:t> </a:t>
            </a:r>
            <a:r>
              <a:rPr dirty="0"/>
              <a:t>network</a:t>
            </a:r>
            <a:r>
              <a:rPr spc="10" dirty="0"/>
              <a:t> </a:t>
            </a:r>
            <a:r>
              <a:rPr dirty="0"/>
              <a:t>resources</a:t>
            </a:r>
            <a:r>
              <a:rPr spc="5" dirty="0"/>
              <a:t> </a:t>
            </a:r>
            <a:r>
              <a:rPr dirty="0"/>
              <a:t>(such</a:t>
            </a:r>
            <a:r>
              <a:rPr spc="10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Internet</a:t>
            </a:r>
            <a:r>
              <a:rPr spc="10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local</a:t>
            </a:r>
            <a:r>
              <a:rPr spc="5" dirty="0"/>
              <a:t> </a:t>
            </a:r>
            <a:r>
              <a:rPr spc="-20" dirty="0"/>
              <a:t>area </a:t>
            </a:r>
            <a:r>
              <a:rPr dirty="0"/>
              <a:t>network).</a:t>
            </a:r>
            <a:r>
              <a:rPr spc="-5" dirty="0"/>
              <a:t> </a:t>
            </a:r>
            <a:r>
              <a:rPr dirty="0"/>
              <a:t>They</a:t>
            </a:r>
            <a:r>
              <a:rPr spc="10" dirty="0"/>
              <a:t> </a:t>
            </a:r>
            <a:r>
              <a:rPr dirty="0"/>
              <a:t>can</a:t>
            </a:r>
            <a:r>
              <a:rPr spc="5" dirty="0"/>
              <a:t> </a:t>
            </a:r>
            <a:r>
              <a:rPr dirty="0"/>
              <a:t>be</a:t>
            </a:r>
            <a:r>
              <a:rPr spc="10" dirty="0"/>
              <a:t> </a:t>
            </a:r>
            <a:r>
              <a:rPr dirty="0"/>
              <a:t>caused</a:t>
            </a:r>
            <a:r>
              <a:rPr spc="5" dirty="0"/>
              <a:t> </a:t>
            </a:r>
            <a:r>
              <a:rPr dirty="0"/>
              <a:t>by</a:t>
            </a:r>
            <a:r>
              <a:rPr spc="1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variety</a:t>
            </a:r>
            <a:r>
              <a:rPr spc="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10" dirty="0"/>
              <a:t>factors</a:t>
            </a:r>
          </a:p>
          <a:p>
            <a:pPr marL="589280">
              <a:lnSpc>
                <a:spcPct val="100000"/>
              </a:lnSpc>
              <a:spcBef>
                <a:spcPts val="35"/>
              </a:spcBef>
            </a:pPr>
            <a:r>
              <a:rPr dirty="0"/>
              <a:t>and</a:t>
            </a:r>
            <a:r>
              <a:rPr spc="5" dirty="0"/>
              <a:t> </a:t>
            </a:r>
            <a:r>
              <a:rPr dirty="0"/>
              <a:t>include</a:t>
            </a:r>
            <a:r>
              <a:rPr spc="5" dirty="0"/>
              <a:t> </a:t>
            </a:r>
            <a:r>
              <a:rPr dirty="0"/>
              <a:t>both</a:t>
            </a:r>
            <a:r>
              <a:rPr spc="5" dirty="0"/>
              <a:t> </a:t>
            </a:r>
            <a:r>
              <a:rPr dirty="0"/>
              <a:t>hardware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software</a:t>
            </a:r>
            <a:r>
              <a:rPr spc="5" dirty="0"/>
              <a:t> </a:t>
            </a:r>
            <a:r>
              <a:rPr spc="-10" dirty="0"/>
              <a:t>problems.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What are network problems and </a:t>
            </a:r>
            <a:r>
              <a:rPr spc="-10" dirty="0"/>
              <a:t>malfunctions?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393" y="143323"/>
            <a:ext cx="10013950" cy="5118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dirty="0"/>
              <a:t>Here</a:t>
            </a:r>
            <a:r>
              <a:rPr sz="3150" spc="75" dirty="0"/>
              <a:t> </a:t>
            </a:r>
            <a:r>
              <a:rPr sz="3150" dirty="0"/>
              <a:t>are</a:t>
            </a:r>
            <a:r>
              <a:rPr sz="3150" spc="85" dirty="0"/>
              <a:t> </a:t>
            </a:r>
            <a:r>
              <a:rPr sz="3150" dirty="0"/>
              <a:t>some</a:t>
            </a:r>
            <a:r>
              <a:rPr sz="3150" spc="90" dirty="0"/>
              <a:t> </a:t>
            </a:r>
            <a:r>
              <a:rPr sz="3150" dirty="0"/>
              <a:t>common</a:t>
            </a:r>
            <a:r>
              <a:rPr sz="3150" spc="90" dirty="0"/>
              <a:t> </a:t>
            </a:r>
            <a:r>
              <a:rPr sz="3150" dirty="0"/>
              <a:t>types</a:t>
            </a:r>
            <a:r>
              <a:rPr sz="3150" spc="90" dirty="0"/>
              <a:t> </a:t>
            </a:r>
            <a:r>
              <a:rPr sz="3150" dirty="0"/>
              <a:t>of</a:t>
            </a:r>
            <a:r>
              <a:rPr sz="3150" spc="95" dirty="0"/>
              <a:t> </a:t>
            </a:r>
            <a:r>
              <a:rPr sz="3150" dirty="0"/>
              <a:t>network</a:t>
            </a:r>
            <a:r>
              <a:rPr sz="3150" spc="90" dirty="0"/>
              <a:t> </a:t>
            </a:r>
            <a:r>
              <a:rPr sz="3150" spc="-10" dirty="0"/>
              <a:t>problems:</a:t>
            </a:r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1671878" y="840232"/>
            <a:ext cx="9795510" cy="590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65" indent="-247650">
              <a:lnSpc>
                <a:spcPts val="1950"/>
              </a:lnSpc>
              <a:spcBef>
                <a:spcPts val="105"/>
              </a:spcBef>
              <a:buAutoNum type="arabicPeriod"/>
              <a:tabLst>
                <a:tab pos="266065" algn="l"/>
              </a:tabLst>
            </a:pPr>
            <a:r>
              <a:rPr sz="1750" b="1" dirty="0">
                <a:latin typeface="Arial"/>
                <a:cs typeface="Arial"/>
              </a:rPr>
              <a:t>Connectivity </a:t>
            </a:r>
            <a:r>
              <a:rPr sz="1750" b="1" spc="-10" dirty="0">
                <a:latin typeface="Arial"/>
                <a:cs typeface="Arial"/>
              </a:rPr>
              <a:t>issues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950"/>
              </a:lnSpc>
            </a:pPr>
            <a:r>
              <a:rPr sz="1750" b="1" dirty="0">
                <a:latin typeface="Arial"/>
                <a:cs typeface="Arial"/>
              </a:rPr>
              <a:t>•Broken cables </a:t>
            </a:r>
            <a:r>
              <a:rPr sz="1750" dirty="0">
                <a:latin typeface="Arial MT"/>
                <a:cs typeface="Arial MT"/>
              </a:rPr>
              <a:t>– Physical break in network </a:t>
            </a:r>
            <a:r>
              <a:rPr sz="1750" spc="-10" dirty="0">
                <a:latin typeface="Arial MT"/>
                <a:cs typeface="Arial MT"/>
              </a:rPr>
              <a:t>cables</a:t>
            </a:r>
            <a:endParaRPr sz="175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65"/>
              </a:spcBef>
            </a:pPr>
            <a:r>
              <a:rPr sz="1750" dirty="0">
                <a:latin typeface="Arial MT"/>
                <a:cs typeface="Arial MT"/>
              </a:rPr>
              <a:t>or poor </a:t>
            </a:r>
            <a:r>
              <a:rPr sz="1750" spc="-10" dirty="0">
                <a:latin typeface="Arial MT"/>
                <a:cs typeface="Arial MT"/>
              </a:rPr>
              <a:t>connections.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750" b="1" dirty="0">
                <a:latin typeface="Arial"/>
                <a:cs typeface="Arial"/>
              </a:rPr>
              <a:t>•Incorrect device configuration </a:t>
            </a:r>
            <a:r>
              <a:rPr sz="1750" spc="-50" dirty="0">
                <a:latin typeface="Arial MT"/>
                <a:cs typeface="Arial MT"/>
              </a:rPr>
              <a:t>–</a:t>
            </a:r>
            <a:endParaRPr sz="1750">
              <a:latin typeface="Arial MT"/>
              <a:cs typeface="Arial MT"/>
            </a:endParaRPr>
          </a:p>
          <a:p>
            <a:pPr marL="15240" marR="5424170" indent="3175">
              <a:lnSpc>
                <a:spcPct val="127400"/>
              </a:lnSpc>
              <a:spcBef>
                <a:spcPts val="310"/>
              </a:spcBef>
            </a:pPr>
            <a:r>
              <a:rPr sz="1400" dirty="0">
                <a:latin typeface="Arial MT"/>
                <a:cs typeface="Arial MT"/>
              </a:rPr>
              <a:t>Errors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settings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 routers,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switches,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computers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or </a:t>
            </a:r>
            <a:r>
              <a:rPr sz="1400" dirty="0">
                <a:latin typeface="Arial MT"/>
                <a:cs typeface="Arial MT"/>
              </a:rPr>
              <a:t>network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adapters.</a:t>
            </a:r>
            <a:endParaRPr sz="1400">
              <a:latin typeface="Arial MT"/>
              <a:cs typeface="Arial MT"/>
            </a:endParaRPr>
          </a:p>
          <a:p>
            <a:pPr marL="15240" marR="4831080" indent="-3175">
              <a:lnSpc>
                <a:spcPct val="103299"/>
              </a:lnSpc>
              <a:spcBef>
                <a:spcPts val="65"/>
              </a:spcBef>
            </a:pPr>
            <a:r>
              <a:rPr sz="1750" b="1" dirty="0">
                <a:latin typeface="Arial"/>
                <a:cs typeface="Arial"/>
              </a:rPr>
              <a:t>•IP address exhaustion </a:t>
            </a:r>
            <a:r>
              <a:rPr sz="1750" dirty="0">
                <a:latin typeface="Arial MT"/>
                <a:cs typeface="Arial MT"/>
              </a:rPr>
              <a:t>– If IP addresses are </a:t>
            </a:r>
            <a:r>
              <a:rPr sz="1750" spc="-25" dirty="0">
                <a:latin typeface="Arial MT"/>
                <a:cs typeface="Arial MT"/>
              </a:rPr>
              <a:t>not </a:t>
            </a:r>
            <a:r>
              <a:rPr sz="1750" dirty="0">
                <a:latin typeface="Arial MT"/>
                <a:cs typeface="Arial MT"/>
              </a:rPr>
              <a:t>managed properly in a network, there may not </a:t>
            </a:r>
            <a:r>
              <a:rPr sz="1750" spc="-25" dirty="0">
                <a:latin typeface="Arial MT"/>
                <a:cs typeface="Arial MT"/>
              </a:rPr>
              <a:t>be </a:t>
            </a:r>
            <a:r>
              <a:rPr sz="1750" dirty="0">
                <a:latin typeface="Arial MT"/>
                <a:cs typeface="Arial MT"/>
              </a:rPr>
              <a:t>enough for all </a:t>
            </a:r>
            <a:r>
              <a:rPr sz="1750" spc="-10" dirty="0">
                <a:latin typeface="Arial MT"/>
                <a:cs typeface="Arial MT"/>
              </a:rPr>
              <a:t>devices.</a:t>
            </a:r>
            <a:endParaRPr sz="1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750">
              <a:latin typeface="Arial MT"/>
              <a:cs typeface="Arial MT"/>
            </a:endParaRPr>
          </a:p>
          <a:p>
            <a:pPr marL="5269865" indent="-248285">
              <a:lnSpc>
                <a:spcPct val="100000"/>
              </a:lnSpc>
              <a:buAutoNum type="arabicPeriod" startAt="2"/>
              <a:tabLst>
                <a:tab pos="5269865" algn="l"/>
              </a:tabLst>
            </a:pPr>
            <a:r>
              <a:rPr sz="1750" b="1" dirty="0">
                <a:latin typeface="Arial"/>
                <a:cs typeface="Arial"/>
              </a:rPr>
              <a:t>Network </a:t>
            </a:r>
            <a:r>
              <a:rPr sz="1750" b="1" spc="-10" dirty="0">
                <a:latin typeface="Arial"/>
                <a:cs typeface="Arial"/>
              </a:rPr>
              <a:t>slowdown</a:t>
            </a:r>
            <a:endParaRPr sz="1750">
              <a:latin typeface="Arial"/>
              <a:cs typeface="Arial"/>
            </a:endParaRPr>
          </a:p>
          <a:p>
            <a:pPr marL="5031105" marR="5080" indent="-3810">
              <a:lnSpc>
                <a:spcPct val="129800"/>
              </a:lnSpc>
              <a:spcBef>
                <a:spcPts val="280"/>
              </a:spcBef>
            </a:pPr>
            <a:r>
              <a:rPr sz="1400" b="1" dirty="0">
                <a:latin typeface="Arial"/>
                <a:cs typeface="Arial"/>
              </a:rPr>
              <a:t>•Congested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network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Excessive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network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traffic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cause </a:t>
            </a:r>
            <a:r>
              <a:rPr sz="1400" dirty="0">
                <a:latin typeface="Arial MT"/>
                <a:cs typeface="Arial MT"/>
              </a:rPr>
              <a:t>congestion, </a:t>
            </a:r>
            <a:r>
              <a:rPr sz="1400" spc="-10" dirty="0">
                <a:latin typeface="Arial MT"/>
                <a:cs typeface="Arial MT"/>
              </a:rPr>
              <a:t>which</a:t>
            </a:r>
            <a:endParaRPr sz="1400">
              <a:latin typeface="Arial MT"/>
              <a:cs typeface="Arial MT"/>
            </a:endParaRPr>
          </a:p>
          <a:p>
            <a:pPr marL="5020945">
              <a:lnSpc>
                <a:spcPct val="100000"/>
              </a:lnSpc>
              <a:spcBef>
                <a:spcPts val="610"/>
              </a:spcBef>
            </a:pPr>
            <a:r>
              <a:rPr sz="1250" dirty="0">
                <a:latin typeface="Arial MT"/>
                <a:cs typeface="Arial MT"/>
              </a:rPr>
              <a:t>slows</a:t>
            </a:r>
            <a:r>
              <a:rPr sz="1250" spc="6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down</a:t>
            </a:r>
            <a:r>
              <a:rPr sz="1250" spc="6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connections.</a:t>
            </a:r>
            <a:endParaRPr sz="1250">
              <a:latin typeface="Arial MT"/>
              <a:cs typeface="Arial MT"/>
            </a:endParaRPr>
          </a:p>
          <a:p>
            <a:pPr marL="5027930">
              <a:lnSpc>
                <a:spcPct val="100000"/>
              </a:lnSpc>
              <a:spcBef>
                <a:spcPts val="160"/>
              </a:spcBef>
            </a:pPr>
            <a:r>
              <a:rPr sz="1750" b="1" dirty="0">
                <a:latin typeface="Arial"/>
                <a:cs typeface="Arial"/>
              </a:rPr>
              <a:t>•Low bandwidth </a:t>
            </a:r>
            <a:r>
              <a:rPr sz="1750" dirty="0">
                <a:latin typeface="Arial MT"/>
                <a:cs typeface="Arial MT"/>
              </a:rPr>
              <a:t>– Insufficient </a:t>
            </a:r>
            <a:r>
              <a:rPr sz="1750" spc="-10" dirty="0">
                <a:latin typeface="Arial MT"/>
                <a:cs typeface="Arial MT"/>
              </a:rPr>
              <a:t>network</a:t>
            </a:r>
            <a:endParaRPr sz="1750">
              <a:latin typeface="Arial MT"/>
              <a:cs typeface="Arial MT"/>
            </a:endParaRPr>
          </a:p>
          <a:p>
            <a:pPr marL="5024755">
              <a:lnSpc>
                <a:spcPct val="100000"/>
              </a:lnSpc>
              <a:spcBef>
                <a:spcPts val="409"/>
              </a:spcBef>
            </a:pPr>
            <a:r>
              <a:rPr sz="1400" dirty="0">
                <a:latin typeface="Arial MT"/>
                <a:cs typeface="Arial MT"/>
              </a:rPr>
              <a:t>speed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limited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bandwidth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may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cause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delays.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00">
              <a:latin typeface="Arial MT"/>
              <a:cs typeface="Arial MT"/>
            </a:endParaRPr>
          </a:p>
          <a:p>
            <a:pPr marL="5031105" marR="579755" indent="-3175">
              <a:lnSpc>
                <a:spcPct val="111500"/>
              </a:lnSpc>
            </a:pPr>
            <a:r>
              <a:rPr sz="1750" b="1" dirty="0">
                <a:latin typeface="Arial"/>
                <a:cs typeface="Arial"/>
              </a:rPr>
              <a:t>•High latency </a:t>
            </a:r>
            <a:r>
              <a:rPr sz="1750" dirty="0">
                <a:latin typeface="Arial MT"/>
                <a:cs typeface="Arial MT"/>
              </a:rPr>
              <a:t>– The high time it takes </a:t>
            </a:r>
            <a:r>
              <a:rPr sz="1750" spc="-25" dirty="0">
                <a:latin typeface="Arial MT"/>
                <a:cs typeface="Arial MT"/>
              </a:rPr>
              <a:t>to </a:t>
            </a:r>
            <a:r>
              <a:rPr sz="1750" dirty="0">
                <a:latin typeface="Arial MT"/>
                <a:cs typeface="Arial MT"/>
              </a:rPr>
              <a:t>transfer data from one end to another </a:t>
            </a:r>
            <a:r>
              <a:rPr sz="1750" spc="-20" dirty="0">
                <a:latin typeface="Arial MT"/>
                <a:cs typeface="Arial MT"/>
              </a:rPr>
              <a:t>also </a:t>
            </a:r>
            <a:r>
              <a:rPr sz="1750" dirty="0">
                <a:latin typeface="Arial MT"/>
                <a:cs typeface="Arial MT"/>
              </a:rPr>
              <a:t>leads to network </a:t>
            </a:r>
            <a:r>
              <a:rPr sz="1750" spc="-10" dirty="0">
                <a:latin typeface="Arial MT"/>
                <a:cs typeface="Arial MT"/>
              </a:rPr>
              <a:t>slowdown.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1790" y="85596"/>
            <a:ext cx="9246235" cy="61810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0510" indent="-250825">
              <a:lnSpc>
                <a:spcPct val="100000"/>
              </a:lnSpc>
              <a:spcBef>
                <a:spcPts val="130"/>
              </a:spcBef>
              <a:buAutoNum type="arabicPeriod" startAt="3"/>
              <a:tabLst>
                <a:tab pos="270510" algn="l"/>
              </a:tabLst>
            </a:pPr>
            <a:r>
              <a:rPr sz="1750" b="1" dirty="0">
                <a:latin typeface="Arial"/>
                <a:cs typeface="Arial"/>
              </a:rPr>
              <a:t>Network</a:t>
            </a:r>
            <a:r>
              <a:rPr sz="1750" b="1" spc="70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outages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30"/>
              </a:spcBef>
            </a:pPr>
            <a:r>
              <a:rPr sz="1800" b="1" spc="-10" dirty="0">
                <a:latin typeface="Arial"/>
                <a:cs typeface="Arial"/>
              </a:rPr>
              <a:t>devices</a:t>
            </a:r>
            <a:endParaRPr sz="1800">
              <a:latin typeface="Arial"/>
              <a:cs typeface="Arial"/>
            </a:endParaRPr>
          </a:p>
          <a:p>
            <a:pPr marL="22860">
              <a:lnSpc>
                <a:spcPts val="2180"/>
              </a:lnSpc>
            </a:pPr>
            <a:r>
              <a:rPr sz="1850" b="1" dirty="0">
                <a:latin typeface="Arial"/>
                <a:cs typeface="Arial"/>
              </a:rPr>
              <a:t>•Problems</a:t>
            </a:r>
            <a:r>
              <a:rPr sz="1850" b="1" spc="9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with</a:t>
            </a:r>
            <a:r>
              <a:rPr sz="1850" b="1" spc="105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routers</a:t>
            </a:r>
            <a:r>
              <a:rPr sz="1850" b="1" spc="95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and</a:t>
            </a:r>
            <a:r>
              <a:rPr sz="1850" b="1" spc="9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switches</a:t>
            </a:r>
            <a:r>
              <a:rPr sz="1850" b="1" spc="95" dirty="0">
                <a:latin typeface="Arial"/>
                <a:cs typeface="Arial"/>
              </a:rPr>
              <a:t> </a:t>
            </a:r>
            <a:r>
              <a:rPr sz="1850" spc="-50" dirty="0">
                <a:latin typeface="Arial MT"/>
                <a:cs typeface="Arial MT"/>
              </a:rPr>
              <a:t>–</a:t>
            </a:r>
            <a:endParaRPr sz="1850">
              <a:latin typeface="Arial MT"/>
              <a:cs typeface="Arial MT"/>
            </a:endParaRPr>
          </a:p>
          <a:p>
            <a:pPr marL="14604" marR="5748020" indent="14604">
              <a:lnSpc>
                <a:spcPts val="2180"/>
              </a:lnSpc>
              <a:spcBef>
                <a:spcPts val="40"/>
              </a:spcBef>
            </a:pPr>
            <a:r>
              <a:rPr sz="1800" dirty="0">
                <a:latin typeface="Arial MT"/>
                <a:cs typeface="Arial MT"/>
              </a:rPr>
              <a:t>Network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malfunction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failure </a:t>
            </a:r>
            <a:r>
              <a:rPr sz="1800" dirty="0">
                <a:latin typeface="Arial MT"/>
                <a:cs typeface="Arial MT"/>
              </a:rPr>
              <a:t>devices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interrupt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connectivity.</a:t>
            </a:r>
            <a:endParaRPr sz="1800">
              <a:latin typeface="Arial MT"/>
              <a:cs typeface="Arial MT"/>
            </a:endParaRPr>
          </a:p>
          <a:p>
            <a:pPr marL="22860">
              <a:lnSpc>
                <a:spcPts val="2075"/>
              </a:lnSpc>
            </a:pPr>
            <a:r>
              <a:rPr sz="1750" b="1" dirty="0">
                <a:latin typeface="Arial"/>
                <a:cs typeface="Arial"/>
              </a:rPr>
              <a:t>•Wireless</a:t>
            </a:r>
            <a:r>
              <a:rPr sz="1750" b="1" spc="7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network</a:t>
            </a:r>
            <a:r>
              <a:rPr sz="1750" b="1" spc="70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(Wi-</a:t>
            </a:r>
            <a:r>
              <a:rPr sz="1750" b="1" dirty="0">
                <a:latin typeface="Arial"/>
                <a:cs typeface="Arial"/>
              </a:rPr>
              <a:t>Fi)</a:t>
            </a:r>
            <a:r>
              <a:rPr sz="1750" b="1" spc="7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problems</a:t>
            </a:r>
            <a:r>
              <a:rPr sz="1750" b="1" spc="70" dirty="0">
                <a:latin typeface="Arial"/>
                <a:cs typeface="Arial"/>
              </a:rPr>
              <a:t> </a:t>
            </a:r>
            <a:r>
              <a:rPr sz="1750" spc="-50" dirty="0">
                <a:latin typeface="Arial MT"/>
                <a:cs typeface="Arial MT"/>
              </a:rPr>
              <a:t>–</a:t>
            </a:r>
            <a:endParaRPr sz="175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 MT"/>
                <a:cs typeface="Arial MT"/>
              </a:rPr>
              <a:t>Frequency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interference,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long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distance</a:t>
            </a:r>
            <a:endParaRPr sz="1800">
              <a:latin typeface="Arial MT"/>
              <a:cs typeface="Arial MT"/>
            </a:endParaRPr>
          </a:p>
          <a:p>
            <a:pPr marL="20955" marR="4772660" indent="-2540">
              <a:lnSpc>
                <a:spcPct val="102400"/>
              </a:lnSpc>
              <a:spcBef>
                <a:spcPts val="5"/>
              </a:spcBef>
            </a:pPr>
            <a:r>
              <a:rPr sz="1750" dirty="0">
                <a:latin typeface="Arial MT"/>
                <a:cs typeface="Arial MT"/>
              </a:rPr>
              <a:t>from</a:t>
            </a:r>
            <a:r>
              <a:rPr sz="1750" spc="5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the</a:t>
            </a:r>
            <a:r>
              <a:rPr sz="1750" spc="5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router,</a:t>
            </a:r>
            <a:r>
              <a:rPr sz="1750" spc="6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multiple</a:t>
            </a:r>
            <a:r>
              <a:rPr sz="1750" spc="5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connected</a:t>
            </a:r>
            <a:r>
              <a:rPr sz="1750" spc="5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devices</a:t>
            </a:r>
            <a:r>
              <a:rPr sz="1750" spc="60" dirty="0">
                <a:latin typeface="Arial MT"/>
                <a:cs typeface="Arial MT"/>
              </a:rPr>
              <a:t> </a:t>
            </a:r>
            <a:r>
              <a:rPr sz="1750" spc="-50" dirty="0">
                <a:latin typeface="Arial MT"/>
                <a:cs typeface="Arial MT"/>
              </a:rPr>
              <a:t>, </a:t>
            </a:r>
            <a:r>
              <a:rPr sz="1750" dirty="0">
                <a:latin typeface="Arial MT"/>
                <a:cs typeface="Arial MT"/>
              </a:rPr>
              <a:t>or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weak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signal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strength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can</a:t>
            </a:r>
            <a:r>
              <a:rPr sz="1750" spc="5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disrupt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the </a:t>
            </a:r>
            <a:r>
              <a:rPr sz="1750" dirty="0">
                <a:latin typeface="Arial MT"/>
                <a:cs typeface="Arial MT"/>
              </a:rPr>
              <a:t>wireless</a:t>
            </a:r>
            <a:r>
              <a:rPr sz="1750" spc="6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connection.</a:t>
            </a:r>
            <a:endParaRPr sz="1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750">
              <a:latin typeface="Arial MT"/>
              <a:cs typeface="Arial MT"/>
            </a:endParaRPr>
          </a:p>
          <a:p>
            <a:pPr marL="499745" indent="-250825">
              <a:lnSpc>
                <a:spcPct val="100000"/>
              </a:lnSpc>
              <a:buAutoNum type="arabicPeriod" startAt="4"/>
              <a:tabLst>
                <a:tab pos="499745" algn="l"/>
              </a:tabLst>
            </a:pPr>
            <a:r>
              <a:rPr sz="1750" b="1" dirty="0">
                <a:latin typeface="Arial"/>
                <a:cs typeface="Arial"/>
              </a:rPr>
              <a:t>Security</a:t>
            </a:r>
            <a:r>
              <a:rPr sz="1750" b="1" spc="6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and</a:t>
            </a:r>
            <a:r>
              <a:rPr sz="1750" b="1" spc="6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network</a:t>
            </a:r>
            <a:r>
              <a:rPr sz="1750" b="1" spc="60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attacks</a:t>
            </a:r>
            <a:endParaRPr sz="175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  <a:spcBef>
                <a:spcPts val="459"/>
              </a:spcBef>
            </a:pPr>
            <a:r>
              <a:rPr sz="1350" b="1" dirty="0">
                <a:latin typeface="Arial"/>
                <a:cs typeface="Arial"/>
              </a:rPr>
              <a:t>•Network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attacks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–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DDoS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attacks,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malware,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or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hacking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attempts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compromise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network.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350">
              <a:latin typeface="Arial MT"/>
              <a:cs typeface="Arial MT"/>
            </a:endParaRPr>
          </a:p>
          <a:p>
            <a:pPr marL="259715" marR="2127885" indent="-3175">
              <a:lnSpc>
                <a:spcPct val="100899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•Incorrect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firewall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settings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block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legitimate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connections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allow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unwanted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connections.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800">
              <a:latin typeface="Arial MT"/>
              <a:cs typeface="Arial MT"/>
            </a:endParaRPr>
          </a:p>
          <a:p>
            <a:pPr marL="506730" indent="-252095">
              <a:lnSpc>
                <a:spcPct val="100000"/>
              </a:lnSpc>
              <a:buAutoNum type="arabicPeriod" startAt="5"/>
              <a:tabLst>
                <a:tab pos="506730" algn="l"/>
              </a:tabLst>
            </a:pPr>
            <a:r>
              <a:rPr sz="1800" b="1" dirty="0">
                <a:latin typeface="Arial"/>
                <a:cs typeface="Arial"/>
              </a:rPr>
              <a:t>DNS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marL="244475" marR="5080" indent="12065">
              <a:lnSpc>
                <a:spcPts val="2160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•DNS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server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errors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DNS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servers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working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properly,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devices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will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able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 </a:t>
            </a:r>
            <a:r>
              <a:rPr sz="1750" dirty="0">
                <a:latin typeface="Arial MT"/>
                <a:cs typeface="Arial MT"/>
              </a:rPr>
              <a:t>be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able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to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find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domains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(for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example,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it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will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be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impossible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to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access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websites</a:t>
            </a:r>
            <a:r>
              <a:rPr sz="1750" spc="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by</a:t>
            </a:r>
            <a:r>
              <a:rPr sz="1750" spc="4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their name).</a:t>
            </a:r>
            <a:endParaRPr sz="1750">
              <a:latin typeface="Arial MT"/>
              <a:cs typeface="Arial MT"/>
            </a:endParaRPr>
          </a:p>
          <a:p>
            <a:pPr marL="256540">
              <a:lnSpc>
                <a:spcPct val="100000"/>
              </a:lnSpc>
              <a:spcBef>
                <a:spcPts val="365"/>
              </a:spcBef>
            </a:pPr>
            <a:r>
              <a:rPr sz="1350" b="1" dirty="0">
                <a:latin typeface="Arial"/>
                <a:cs typeface="Arial"/>
              </a:rPr>
              <a:t>•Cached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incorrect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DNS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records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–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Sometimes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old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or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incorrect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DNS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records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lead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incorrect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routing.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70354" y="368700"/>
            <a:ext cx="5603240" cy="407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indent="-19050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207010" algn="l"/>
              </a:tabLst>
            </a:pPr>
            <a:r>
              <a:rPr sz="1350" b="1" dirty="0">
                <a:latin typeface="Arial"/>
                <a:cs typeface="Arial"/>
              </a:rPr>
              <a:t>Power </a:t>
            </a:r>
            <a:r>
              <a:rPr sz="1350" b="1" spc="-10" dirty="0">
                <a:latin typeface="Arial"/>
                <a:cs typeface="Arial"/>
              </a:rPr>
              <a:t>problems</a:t>
            </a:r>
            <a:endParaRPr sz="13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70"/>
              </a:spcBef>
            </a:pPr>
            <a:r>
              <a:rPr sz="1750" b="1" dirty="0">
                <a:latin typeface="Arial"/>
                <a:cs typeface="Arial"/>
              </a:rPr>
              <a:t>•Power supply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failures </a:t>
            </a:r>
            <a:r>
              <a:rPr sz="1750" dirty="0">
                <a:latin typeface="Arial MT"/>
                <a:cs typeface="Arial MT"/>
              </a:rPr>
              <a:t>– If</a:t>
            </a:r>
            <a:r>
              <a:rPr sz="1750" spc="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routers, switches or </a:t>
            </a:r>
            <a:r>
              <a:rPr sz="1750" spc="-10" dirty="0">
                <a:latin typeface="Arial MT"/>
                <a:cs typeface="Arial MT"/>
              </a:rPr>
              <a:t>servers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50" dirty="0">
                <a:latin typeface="Arial MT"/>
                <a:cs typeface="Arial MT"/>
              </a:rPr>
              <a:t>lose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power,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this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cause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connectivity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lost.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350">
              <a:latin typeface="Arial MT"/>
              <a:cs typeface="Arial MT"/>
            </a:endParaRPr>
          </a:p>
          <a:p>
            <a:pPr marL="264795" indent="-248285">
              <a:lnSpc>
                <a:spcPct val="100000"/>
              </a:lnSpc>
              <a:buAutoNum type="arabicPeriod" startAt="7"/>
              <a:tabLst>
                <a:tab pos="264795" algn="l"/>
              </a:tabLst>
            </a:pPr>
            <a:r>
              <a:rPr sz="1750" b="1" dirty="0">
                <a:latin typeface="Arial"/>
                <a:cs typeface="Arial"/>
              </a:rPr>
              <a:t>Software </a:t>
            </a:r>
            <a:r>
              <a:rPr sz="1750" b="1" spc="-10" dirty="0">
                <a:latin typeface="Arial"/>
                <a:cs typeface="Arial"/>
              </a:rPr>
              <a:t>problems</a:t>
            </a:r>
            <a:endParaRPr sz="17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530"/>
              </a:spcBef>
            </a:pPr>
            <a:r>
              <a:rPr sz="1350" b="1" dirty="0">
                <a:latin typeface="Arial"/>
                <a:cs typeface="Arial"/>
              </a:rPr>
              <a:t>•Operating</a:t>
            </a:r>
            <a:r>
              <a:rPr sz="1350" b="1" spc="-7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errors</a:t>
            </a:r>
            <a:endParaRPr sz="13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0"/>
              </a:spcBef>
            </a:pPr>
            <a:r>
              <a:rPr sz="1750" b="1" dirty="0">
                <a:latin typeface="Arial"/>
                <a:cs typeface="Arial"/>
              </a:rPr>
              <a:t>System </a:t>
            </a:r>
            <a:r>
              <a:rPr sz="1750" dirty="0">
                <a:latin typeface="Arial MT"/>
                <a:cs typeface="Arial MT"/>
              </a:rPr>
              <a:t>– Poorly </a:t>
            </a:r>
            <a:r>
              <a:rPr sz="1750" spc="-10" dirty="0">
                <a:latin typeface="Arial MT"/>
                <a:cs typeface="Arial MT"/>
              </a:rPr>
              <a:t>configured</a:t>
            </a:r>
            <a:endParaRPr sz="1750">
              <a:latin typeface="Arial MT"/>
              <a:cs typeface="Arial MT"/>
            </a:endParaRPr>
          </a:p>
          <a:p>
            <a:pPr marL="22225" marR="2533015">
              <a:lnSpc>
                <a:spcPct val="132100"/>
              </a:lnSpc>
              <a:spcBef>
                <a:spcPts val="35"/>
              </a:spcBef>
            </a:pPr>
            <a:r>
              <a:rPr sz="1350" dirty="0">
                <a:latin typeface="Arial MT"/>
                <a:cs typeface="Arial MT"/>
              </a:rPr>
              <a:t>or outdated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software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cause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network problems.</a:t>
            </a:r>
            <a:endParaRPr sz="135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latin typeface="Arial"/>
                <a:cs typeface="Arial"/>
              </a:rPr>
              <a:t>•Incorrect network </a:t>
            </a:r>
            <a:r>
              <a:rPr sz="1700" b="1" spc="-10" dirty="0">
                <a:latin typeface="Arial"/>
                <a:cs typeface="Arial"/>
              </a:rPr>
              <a:t>settings</a:t>
            </a:r>
            <a:endParaRPr sz="1700">
              <a:latin typeface="Arial"/>
              <a:cs typeface="Arial"/>
            </a:endParaRPr>
          </a:p>
          <a:p>
            <a:pPr marL="15240" marR="3317240" indent="6350">
              <a:lnSpc>
                <a:spcPct val="128699"/>
              </a:lnSpc>
              <a:spcBef>
                <a:spcPts val="35"/>
              </a:spcBef>
            </a:pPr>
            <a:r>
              <a:rPr sz="1400" b="1" dirty="0">
                <a:latin typeface="Arial"/>
                <a:cs typeface="Arial"/>
              </a:rPr>
              <a:t>settings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example, </a:t>
            </a:r>
            <a:r>
              <a:rPr sz="1400" dirty="0">
                <a:latin typeface="Arial MT"/>
                <a:cs typeface="Arial MT"/>
              </a:rPr>
              <a:t>incorrectly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addresses, </a:t>
            </a:r>
            <a:r>
              <a:rPr sz="1400" dirty="0">
                <a:latin typeface="Arial MT"/>
                <a:cs typeface="Arial MT"/>
              </a:rPr>
              <a:t>subnet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masks,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or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95"/>
              </a:spcBef>
            </a:pPr>
            <a:r>
              <a:rPr sz="1350" spc="-10" dirty="0">
                <a:latin typeface="Arial MT"/>
                <a:cs typeface="Arial MT"/>
              </a:rPr>
              <a:t>locks.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6241" y="2076859"/>
            <a:ext cx="22517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1.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Restart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devices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2262" y="72270"/>
            <a:ext cx="9787255" cy="87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4780">
              <a:lnSpc>
                <a:spcPct val="130300"/>
              </a:lnSpc>
              <a:spcBef>
                <a:spcPts val="90"/>
              </a:spcBef>
            </a:pPr>
            <a:r>
              <a:rPr sz="2150" dirty="0">
                <a:solidFill>
                  <a:srgbClr val="000000"/>
                </a:solidFill>
              </a:rPr>
              <a:t>For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minor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network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faults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and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issues,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there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are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a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few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basic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steps</a:t>
            </a:r>
            <a:r>
              <a:rPr sz="2150" spc="55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you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spc="-25" dirty="0">
                <a:solidFill>
                  <a:srgbClr val="000000"/>
                </a:solidFill>
              </a:rPr>
              <a:t>can </a:t>
            </a:r>
            <a:r>
              <a:rPr sz="2150" dirty="0">
                <a:solidFill>
                  <a:srgbClr val="000000"/>
                </a:solidFill>
              </a:rPr>
              <a:t>take</a:t>
            </a:r>
            <a:r>
              <a:rPr sz="2150" spc="4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to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diagnose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and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fix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the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problem.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Here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are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some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of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the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dirty="0">
                <a:solidFill>
                  <a:srgbClr val="000000"/>
                </a:solidFill>
              </a:rPr>
              <a:t>most</a:t>
            </a:r>
            <a:r>
              <a:rPr sz="2150" spc="50" dirty="0">
                <a:solidFill>
                  <a:srgbClr val="000000"/>
                </a:solidFill>
              </a:rPr>
              <a:t> </a:t>
            </a:r>
            <a:r>
              <a:rPr sz="2150" spc="-10" dirty="0">
                <a:solidFill>
                  <a:srgbClr val="000000"/>
                </a:solidFill>
              </a:rPr>
              <a:t>common:</a:t>
            </a:r>
            <a:endParaRPr sz="2150" dirty="0"/>
          </a:p>
        </p:txBody>
      </p:sp>
      <p:sp>
        <p:nvSpPr>
          <p:cNvPr id="5" name="object 5"/>
          <p:cNvSpPr txBox="1"/>
          <p:nvPr/>
        </p:nvSpPr>
        <p:spPr>
          <a:xfrm>
            <a:off x="4634602" y="1447874"/>
            <a:ext cx="357632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Arial"/>
                <a:cs typeface="Arial"/>
              </a:rPr>
              <a:t>the</a:t>
            </a:r>
            <a:r>
              <a:rPr sz="2150" b="1" spc="6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solutions</a:t>
            </a:r>
            <a:r>
              <a:rPr sz="2150" b="1" spc="70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encountered: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5802" y="2076859"/>
            <a:ext cx="2487930" cy="43903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7305" marR="1186180" indent="-9525">
              <a:lnSpc>
                <a:spcPts val="1830"/>
              </a:lnSpc>
              <a:spcBef>
                <a:spcPts val="340"/>
              </a:spcBef>
            </a:pPr>
            <a:r>
              <a:rPr sz="1700" b="1" dirty="0">
                <a:latin typeface="Arial"/>
                <a:cs typeface="Arial"/>
              </a:rPr>
              <a:t>2.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Check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the </a:t>
            </a:r>
            <a:r>
              <a:rPr sz="1700" b="1" spc="-10" dirty="0">
                <a:latin typeface="Arial"/>
                <a:cs typeface="Arial"/>
              </a:rPr>
              <a:t>cables</a:t>
            </a:r>
            <a:endParaRPr sz="1700">
              <a:latin typeface="Arial"/>
              <a:cs typeface="Arial"/>
            </a:endParaRPr>
          </a:p>
          <a:p>
            <a:pPr marL="15240" marR="410845" indent="8890">
              <a:lnSpc>
                <a:spcPct val="103000"/>
              </a:lnSpc>
              <a:spcBef>
                <a:spcPts val="305"/>
              </a:spcBef>
            </a:pPr>
            <a:r>
              <a:rPr sz="1750" b="1" dirty="0">
                <a:latin typeface="Arial"/>
                <a:cs typeface="Arial"/>
              </a:rPr>
              <a:t>•Make</a:t>
            </a:r>
            <a:r>
              <a:rPr sz="1750" b="1" spc="-5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sure</a:t>
            </a:r>
            <a:r>
              <a:rPr sz="1750" b="1" spc="-50" dirty="0">
                <a:latin typeface="Arial"/>
                <a:cs typeface="Arial"/>
              </a:rPr>
              <a:t> </a:t>
            </a:r>
            <a:r>
              <a:rPr sz="1750" b="1" spc="-25" dirty="0">
                <a:latin typeface="Arial"/>
                <a:cs typeface="Arial"/>
              </a:rPr>
              <a:t>the </a:t>
            </a:r>
            <a:r>
              <a:rPr sz="1750" b="1" dirty="0">
                <a:latin typeface="Arial"/>
                <a:cs typeface="Arial"/>
              </a:rPr>
              <a:t>cables</a:t>
            </a:r>
            <a:r>
              <a:rPr sz="1750" b="1" spc="-5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are</a:t>
            </a:r>
            <a:r>
              <a:rPr sz="1750" b="1" spc="-4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securely </a:t>
            </a:r>
            <a:r>
              <a:rPr sz="1750" b="1" dirty="0">
                <a:latin typeface="Arial"/>
                <a:cs typeface="Arial"/>
              </a:rPr>
              <a:t>connected</a:t>
            </a:r>
            <a:r>
              <a:rPr sz="1750" b="1" spc="-55" dirty="0">
                <a:latin typeface="Arial"/>
                <a:cs typeface="Arial"/>
              </a:rPr>
              <a:t> </a:t>
            </a:r>
            <a:r>
              <a:rPr sz="1750" dirty="0">
                <a:latin typeface="Arial MT"/>
                <a:cs typeface="Arial MT"/>
              </a:rPr>
              <a:t>–</a:t>
            </a:r>
            <a:r>
              <a:rPr sz="1750" spc="-55" dirty="0">
                <a:latin typeface="Arial MT"/>
                <a:cs typeface="Arial MT"/>
              </a:rPr>
              <a:t> </a:t>
            </a:r>
            <a:r>
              <a:rPr sz="1750" spc="-20" dirty="0">
                <a:latin typeface="Arial MT"/>
                <a:cs typeface="Arial MT"/>
              </a:rPr>
              <a:t>Often </a:t>
            </a:r>
            <a:r>
              <a:rPr sz="1750" dirty="0">
                <a:latin typeface="Arial MT"/>
                <a:cs typeface="Arial MT"/>
              </a:rPr>
              <a:t>the</a:t>
            </a:r>
            <a:r>
              <a:rPr sz="1750" spc="-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bad</a:t>
            </a:r>
            <a:r>
              <a:rPr sz="1750" spc="-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or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loose</a:t>
            </a:r>
            <a:endParaRPr sz="175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60"/>
              </a:spcBef>
            </a:pPr>
            <a:r>
              <a:rPr sz="1750" dirty="0">
                <a:latin typeface="Arial MT"/>
                <a:cs typeface="Arial MT"/>
              </a:rPr>
              <a:t>cable</a:t>
            </a:r>
            <a:r>
              <a:rPr sz="1750" spc="-7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connections</a:t>
            </a:r>
            <a:r>
              <a:rPr sz="1750" spc="-75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can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Arial MT"/>
                <a:cs typeface="Arial MT"/>
              </a:rPr>
              <a:t>to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cause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problems</a:t>
            </a:r>
            <a:endParaRPr sz="170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260"/>
              </a:spcBef>
            </a:pPr>
            <a:r>
              <a:rPr sz="1550" dirty="0">
                <a:latin typeface="Arial MT"/>
                <a:cs typeface="Arial MT"/>
              </a:rPr>
              <a:t>with the network. The </a:t>
            </a:r>
            <a:r>
              <a:rPr sz="1550" spc="-10" dirty="0">
                <a:latin typeface="Arial MT"/>
                <a:cs typeface="Arial MT"/>
              </a:rPr>
              <a:t>check</a:t>
            </a:r>
            <a:endParaRPr sz="155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65"/>
              </a:spcBef>
            </a:pPr>
            <a:r>
              <a:rPr sz="1700" dirty="0">
                <a:latin typeface="Arial MT"/>
                <a:cs typeface="Arial MT"/>
              </a:rPr>
              <a:t>of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cables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may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fix</a:t>
            </a:r>
            <a:endParaRPr sz="1700">
              <a:latin typeface="Arial MT"/>
              <a:cs typeface="Arial MT"/>
            </a:endParaRPr>
          </a:p>
          <a:p>
            <a:pPr marL="19685">
              <a:lnSpc>
                <a:spcPct val="100000"/>
              </a:lnSpc>
              <a:spcBef>
                <a:spcPts val="215"/>
              </a:spcBef>
            </a:pPr>
            <a:r>
              <a:rPr sz="1700" dirty="0">
                <a:latin typeface="Arial MT"/>
                <a:cs typeface="Arial MT"/>
              </a:rPr>
              <a:t>this </a:t>
            </a:r>
            <a:r>
              <a:rPr sz="1700" spc="-10" dirty="0">
                <a:latin typeface="Arial MT"/>
                <a:cs typeface="Arial MT"/>
              </a:rPr>
              <a:t>problem.</a:t>
            </a:r>
            <a:endParaRPr sz="17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latin typeface="Arial"/>
                <a:cs typeface="Arial"/>
              </a:rPr>
              <a:t>•Cable</a:t>
            </a:r>
            <a:r>
              <a:rPr sz="1400" b="1" spc="1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replacement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700" dirty="0">
                <a:latin typeface="Arial MT"/>
                <a:cs typeface="Arial MT"/>
              </a:rPr>
              <a:t>If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cable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worn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out</a:t>
            </a:r>
            <a:endParaRPr sz="170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750"/>
              </a:spcBef>
            </a:pPr>
            <a:r>
              <a:rPr sz="1400" dirty="0">
                <a:latin typeface="Arial MT"/>
                <a:cs typeface="Arial MT"/>
              </a:rPr>
              <a:t>or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damaged,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replacement</a:t>
            </a:r>
            <a:endParaRPr sz="1400">
              <a:latin typeface="Arial MT"/>
              <a:cs typeface="Arial MT"/>
            </a:endParaRPr>
          </a:p>
          <a:p>
            <a:pPr marL="27305" marR="222250">
              <a:lnSpc>
                <a:spcPct val="1488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Replacing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new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may </a:t>
            </a:r>
            <a:r>
              <a:rPr sz="1200" dirty="0">
                <a:latin typeface="Arial MT"/>
                <a:cs typeface="Arial MT"/>
              </a:rPr>
              <a:t>solve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problem.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6616" y="2628729"/>
            <a:ext cx="3300095" cy="3850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•Restart the router </a:t>
            </a:r>
            <a:r>
              <a:rPr sz="1700" spc="-50" dirty="0">
                <a:latin typeface="Arial MT"/>
                <a:cs typeface="Arial MT"/>
              </a:rPr>
              <a:t>–</a:t>
            </a:r>
            <a:endParaRPr sz="1700">
              <a:latin typeface="Arial MT"/>
              <a:cs typeface="Arial MT"/>
            </a:endParaRPr>
          </a:p>
          <a:p>
            <a:pPr marL="12700" marR="476250" indent="9525">
              <a:lnSpc>
                <a:spcPts val="2160"/>
              </a:lnSpc>
              <a:spcBef>
                <a:spcPts val="65"/>
              </a:spcBef>
            </a:pPr>
            <a:r>
              <a:rPr sz="1750" dirty="0">
                <a:latin typeface="Arial MT"/>
                <a:cs typeface="Arial MT"/>
              </a:rPr>
              <a:t>One</a:t>
            </a:r>
            <a:r>
              <a:rPr sz="1750" spc="-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of</a:t>
            </a:r>
            <a:r>
              <a:rPr sz="1750" spc="-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the</a:t>
            </a:r>
            <a:r>
              <a:rPr sz="1750" spc="-4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simplest</a:t>
            </a:r>
            <a:r>
              <a:rPr sz="1750" spc="-40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but </a:t>
            </a:r>
            <a:r>
              <a:rPr sz="1750" dirty="0">
                <a:latin typeface="Arial MT"/>
                <a:cs typeface="Arial MT"/>
              </a:rPr>
              <a:t>effective</a:t>
            </a:r>
            <a:r>
              <a:rPr sz="1750" spc="-6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methods</a:t>
            </a:r>
            <a:r>
              <a:rPr sz="1750" spc="-5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for</a:t>
            </a:r>
            <a:r>
              <a:rPr sz="1750" spc="-5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solving</a:t>
            </a:r>
            <a:endParaRPr sz="175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 MT"/>
                <a:cs typeface="Arial MT"/>
              </a:rPr>
              <a:t>One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most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common</a:t>
            </a:r>
            <a:endParaRPr sz="1400">
              <a:latin typeface="Arial MT"/>
              <a:cs typeface="Arial MT"/>
            </a:endParaRPr>
          </a:p>
          <a:p>
            <a:pPr marL="19685" marR="5080" indent="-635">
              <a:lnSpc>
                <a:spcPct val="121800"/>
              </a:lnSpc>
              <a:spcBef>
                <a:spcPts val="130"/>
              </a:spcBef>
            </a:pPr>
            <a:r>
              <a:rPr sz="1400" dirty="0">
                <a:latin typeface="Arial MT"/>
                <a:cs typeface="Arial MT"/>
              </a:rPr>
              <a:t>solutions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network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problems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restart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router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modem.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This</a:t>
            </a:r>
            <a:endParaRPr sz="1400">
              <a:latin typeface="Arial MT"/>
              <a:cs typeface="Arial MT"/>
            </a:endParaRPr>
          </a:p>
          <a:p>
            <a:pPr marL="19050" marR="742315" indent="-635">
              <a:lnSpc>
                <a:spcPct val="128600"/>
              </a:lnSpc>
              <a:spcBef>
                <a:spcPts val="95"/>
              </a:spcBef>
            </a:pPr>
            <a:r>
              <a:rPr sz="1400" dirty="0">
                <a:latin typeface="Arial MT"/>
                <a:cs typeface="Arial MT"/>
              </a:rPr>
              <a:t>can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restore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connection</a:t>
            </a:r>
            <a:r>
              <a:rPr sz="1400" spc="-25" dirty="0">
                <a:latin typeface="Arial MT"/>
                <a:cs typeface="Arial MT"/>
              </a:rPr>
              <a:t> and </a:t>
            </a:r>
            <a:r>
              <a:rPr sz="1400" dirty="0">
                <a:latin typeface="Arial MT"/>
                <a:cs typeface="Arial MT"/>
              </a:rPr>
              <a:t>clear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temporary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errors.</a:t>
            </a:r>
            <a:endParaRPr sz="1400">
              <a:latin typeface="Arial MT"/>
              <a:cs typeface="Arial MT"/>
            </a:endParaRPr>
          </a:p>
          <a:p>
            <a:pPr marL="13970" marR="273685" indent="1905">
              <a:lnSpc>
                <a:spcPct val="105300"/>
              </a:lnSpc>
              <a:spcBef>
                <a:spcPts val="10"/>
              </a:spcBef>
            </a:pPr>
            <a:r>
              <a:rPr sz="1750" b="1" dirty="0">
                <a:latin typeface="Arial"/>
                <a:cs typeface="Arial"/>
              </a:rPr>
              <a:t>•Restart</a:t>
            </a:r>
            <a:r>
              <a:rPr sz="1750" b="1" spc="-75" dirty="0">
                <a:latin typeface="Arial"/>
                <a:cs typeface="Arial"/>
              </a:rPr>
              <a:t> </a:t>
            </a:r>
            <a:r>
              <a:rPr sz="1750" b="1" spc="-25" dirty="0">
                <a:latin typeface="Arial"/>
                <a:cs typeface="Arial"/>
              </a:rPr>
              <a:t>the </a:t>
            </a:r>
            <a:r>
              <a:rPr sz="1750" b="1" dirty="0">
                <a:latin typeface="Arial"/>
                <a:cs typeface="Arial"/>
              </a:rPr>
              <a:t>computer/device</a:t>
            </a:r>
            <a:r>
              <a:rPr sz="1750" b="1" spc="-90" dirty="0">
                <a:latin typeface="Arial"/>
                <a:cs typeface="Arial"/>
              </a:rPr>
              <a:t> </a:t>
            </a:r>
            <a:r>
              <a:rPr sz="1750" spc="-50" dirty="0">
                <a:latin typeface="Arial MT"/>
                <a:cs typeface="Arial MT"/>
              </a:rPr>
              <a:t>– </a:t>
            </a:r>
            <a:r>
              <a:rPr sz="1700" dirty="0">
                <a:latin typeface="Arial MT"/>
                <a:cs typeface="Arial MT"/>
              </a:rPr>
              <a:t>Sometimes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problem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can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be </a:t>
            </a:r>
            <a:r>
              <a:rPr sz="1700" dirty="0">
                <a:latin typeface="Arial MT"/>
                <a:cs typeface="Arial MT"/>
              </a:rPr>
              <a:t>related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device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you</a:t>
            </a:r>
            <a:r>
              <a:rPr sz="1700" spc="-25" dirty="0">
                <a:latin typeface="Arial MT"/>
                <a:cs typeface="Arial MT"/>
              </a:rPr>
              <a:t> are </a:t>
            </a:r>
            <a:r>
              <a:rPr sz="1700" dirty="0">
                <a:latin typeface="Arial MT"/>
                <a:cs typeface="Arial MT"/>
              </a:rPr>
              <a:t>using.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simple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restart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can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fix </a:t>
            </a:r>
            <a:r>
              <a:rPr sz="1700" dirty="0">
                <a:latin typeface="Arial MT"/>
                <a:cs typeface="Arial MT"/>
              </a:rPr>
              <a:t>the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problem.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12060" y="3824409"/>
            <a:ext cx="4432300" cy="11283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590"/>
              </a:spcBef>
            </a:pPr>
            <a:r>
              <a:rPr sz="1400" b="1" dirty="0">
                <a:latin typeface="Arial"/>
                <a:cs typeface="Arial"/>
              </a:rPr>
              <a:t>6.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Solving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DNS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  <a:p>
            <a:pPr marL="27305" marR="5080" indent="-3175">
              <a:lnSpc>
                <a:spcPct val="128800"/>
              </a:lnSpc>
            </a:pPr>
            <a:r>
              <a:rPr sz="1400" b="1" dirty="0">
                <a:latin typeface="Arial"/>
                <a:cs typeface="Arial"/>
              </a:rPr>
              <a:t>•Change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DNS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servers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there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problem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your </a:t>
            </a:r>
            <a:r>
              <a:rPr sz="1400" dirty="0">
                <a:latin typeface="Arial MT"/>
                <a:cs typeface="Arial MT"/>
              </a:rPr>
              <a:t>internet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connection,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try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public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DNS,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such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latin typeface="Arial MT"/>
                <a:cs typeface="Arial MT"/>
              </a:rPr>
              <a:t>Google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DNS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(8.8.8.8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8.8.4.4)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OpenDNS.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554" y="5386402"/>
            <a:ext cx="4436745" cy="9245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2225" indent="-3175">
              <a:lnSpc>
                <a:spcPct val="100000"/>
              </a:lnSpc>
              <a:spcBef>
                <a:spcPts val="930"/>
              </a:spcBef>
            </a:pPr>
            <a:r>
              <a:rPr sz="1400" b="1" dirty="0">
                <a:latin typeface="Arial"/>
                <a:cs typeface="Arial"/>
              </a:rPr>
              <a:t>•Clear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DNS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cache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Windows,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ipconfig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/</a:t>
            </a:r>
            <a:endParaRPr sz="1400">
              <a:latin typeface="Arial MT"/>
              <a:cs typeface="Arial MT"/>
            </a:endParaRPr>
          </a:p>
          <a:p>
            <a:pPr marL="12700" marR="24765" indent="9525">
              <a:lnSpc>
                <a:spcPct val="121800"/>
              </a:lnSpc>
              <a:spcBef>
                <a:spcPts val="470"/>
              </a:spcBef>
            </a:pPr>
            <a:r>
              <a:rPr sz="1400" dirty="0">
                <a:latin typeface="Arial MT"/>
                <a:cs typeface="Arial MT"/>
              </a:rPr>
              <a:t>flushdns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command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clear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DNS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cache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resolve </a:t>
            </a:r>
            <a:r>
              <a:rPr sz="1400" dirty="0">
                <a:latin typeface="Arial MT"/>
                <a:cs typeface="Arial MT"/>
              </a:rPr>
              <a:t>domain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resolution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issues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8260" y="199135"/>
            <a:ext cx="4081779" cy="16675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60"/>
              </a:spcBef>
            </a:pPr>
            <a:r>
              <a:rPr sz="1400" b="1" dirty="0">
                <a:latin typeface="Arial"/>
                <a:cs typeface="Arial"/>
              </a:rPr>
              <a:t>4.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Checking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IP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configuration</a:t>
            </a:r>
            <a:endParaRPr sz="1400">
              <a:latin typeface="Arial"/>
              <a:cs typeface="Arial"/>
            </a:endParaRPr>
          </a:p>
          <a:p>
            <a:pPr marL="12700" marR="5080" indent="12065">
              <a:lnSpc>
                <a:spcPts val="2180"/>
              </a:lnSpc>
              <a:spcBef>
                <a:spcPts val="114"/>
              </a:spcBef>
            </a:pPr>
            <a:r>
              <a:rPr sz="1400" b="1" spc="-10" dirty="0">
                <a:latin typeface="Arial"/>
                <a:cs typeface="Arial"/>
              </a:rPr>
              <a:t>•Re-</a:t>
            </a:r>
            <a:r>
              <a:rPr sz="1400" b="1" dirty="0">
                <a:latin typeface="Arial"/>
                <a:cs typeface="Arial"/>
              </a:rPr>
              <a:t>evaluate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IP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address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Check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device </a:t>
            </a:r>
            <a:r>
              <a:rPr sz="1400" dirty="0">
                <a:latin typeface="Arial MT"/>
                <a:cs typeface="Arial MT"/>
              </a:rPr>
              <a:t>has a correctly assigned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 address. </a:t>
            </a:r>
            <a:r>
              <a:rPr sz="1400" spc="-25" dirty="0">
                <a:latin typeface="Arial MT"/>
                <a:cs typeface="Arial MT"/>
              </a:rPr>
              <a:t>In</a:t>
            </a:r>
            <a:endParaRPr sz="140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305"/>
              </a:spcBef>
            </a:pPr>
            <a:r>
              <a:rPr sz="1400" dirty="0">
                <a:latin typeface="Arial MT"/>
                <a:cs typeface="Arial MT"/>
              </a:rPr>
              <a:t>Windows, you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 use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ipconfig </a:t>
            </a:r>
            <a:r>
              <a:rPr sz="1400" spc="-10" dirty="0">
                <a:latin typeface="Arial MT"/>
                <a:cs typeface="Arial MT"/>
              </a:rPr>
              <a:t>/renew</a:t>
            </a:r>
            <a:endParaRPr sz="1400">
              <a:latin typeface="Arial MT"/>
              <a:cs typeface="Arial MT"/>
            </a:endParaRPr>
          </a:p>
          <a:p>
            <a:pPr marL="12700" marR="591820">
              <a:lnSpc>
                <a:spcPct val="127499"/>
              </a:lnSpc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command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request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new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address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from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router.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1996" y="175948"/>
            <a:ext cx="4311650" cy="387222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580"/>
              </a:spcBef>
            </a:pPr>
            <a:r>
              <a:rPr sz="1400" b="1" dirty="0">
                <a:latin typeface="Arial"/>
                <a:cs typeface="Arial"/>
              </a:rPr>
              <a:t>5.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Wi-</a:t>
            </a:r>
            <a:r>
              <a:rPr sz="1400" b="1" dirty="0">
                <a:latin typeface="Arial"/>
                <a:cs typeface="Arial"/>
              </a:rPr>
              <a:t>Fi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issues</a:t>
            </a:r>
            <a:endParaRPr sz="1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latin typeface="Arial"/>
                <a:cs typeface="Arial"/>
              </a:rPr>
              <a:t>•Check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signal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range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If</a:t>
            </a:r>
            <a:endParaRPr sz="14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Wi-</a:t>
            </a:r>
            <a:r>
              <a:rPr sz="1400" dirty="0">
                <a:latin typeface="Arial MT"/>
                <a:cs typeface="Arial MT"/>
              </a:rPr>
              <a:t>Fi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signal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weak,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try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device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595"/>
              </a:spcBef>
            </a:pPr>
            <a:r>
              <a:rPr sz="1400" dirty="0">
                <a:latin typeface="Arial MT"/>
                <a:cs typeface="Arial MT"/>
              </a:rPr>
              <a:t>closer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router.</a:t>
            </a:r>
            <a:endParaRPr sz="14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Arial"/>
                <a:cs typeface="Arial"/>
              </a:rPr>
              <a:t>•Changing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Wi-</a:t>
            </a:r>
            <a:r>
              <a:rPr sz="1400" b="1" dirty="0">
                <a:latin typeface="Arial"/>
                <a:cs typeface="Arial"/>
              </a:rPr>
              <a:t>Fi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channel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Sometimes</a:t>
            </a:r>
            <a:endParaRPr sz="1400">
              <a:latin typeface="Arial MT"/>
              <a:cs typeface="Arial MT"/>
            </a:endParaRPr>
          </a:p>
          <a:p>
            <a:pPr marL="22860" marR="1193800">
              <a:lnSpc>
                <a:spcPct val="128699"/>
              </a:lnSpc>
              <a:spcBef>
                <a:spcPts val="335"/>
              </a:spcBef>
            </a:pPr>
            <a:r>
              <a:rPr sz="1400" spc="-30" dirty="0">
                <a:latin typeface="Arial MT"/>
                <a:cs typeface="Arial MT"/>
              </a:rPr>
              <a:t>Wi-</a:t>
            </a:r>
            <a:r>
              <a:rPr sz="1400" dirty="0">
                <a:latin typeface="Arial MT"/>
                <a:cs typeface="Arial MT"/>
              </a:rPr>
              <a:t>Fi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problems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congested </a:t>
            </a:r>
            <a:r>
              <a:rPr sz="1400" dirty="0">
                <a:latin typeface="Arial MT"/>
                <a:cs typeface="Arial MT"/>
              </a:rPr>
              <a:t>channel.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settings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latin typeface="Arial MT"/>
                <a:cs typeface="Arial MT"/>
              </a:rPr>
              <a:t>on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router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change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channel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lower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one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459"/>
              </a:spcBef>
            </a:pPr>
            <a:r>
              <a:rPr sz="1400" spc="-10" dirty="0">
                <a:latin typeface="Arial MT"/>
                <a:cs typeface="Arial MT"/>
              </a:rPr>
              <a:t>busy.</a:t>
            </a:r>
            <a:endParaRPr sz="14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latin typeface="Arial"/>
                <a:cs typeface="Arial"/>
              </a:rPr>
              <a:t>•Interference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Check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Wireless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800" dirty="0">
                <a:latin typeface="Arial MT"/>
                <a:cs typeface="Arial MT"/>
              </a:rPr>
              <a:t>telephones,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microwave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ovens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other</a:t>
            </a:r>
            <a:endParaRPr sz="1800">
              <a:latin typeface="Arial MT"/>
              <a:cs typeface="Arial MT"/>
            </a:endParaRPr>
          </a:p>
          <a:p>
            <a:pPr marL="17145" marR="5080" indent="-635">
              <a:lnSpc>
                <a:spcPts val="2160"/>
              </a:lnSpc>
              <a:spcBef>
                <a:spcPts val="75"/>
              </a:spcBef>
            </a:pPr>
            <a:r>
              <a:rPr sz="1400" dirty="0">
                <a:latin typeface="Arial MT"/>
                <a:cs typeface="Arial MT"/>
              </a:rPr>
              <a:t>electronic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devices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cause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interference.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Try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moving </a:t>
            </a:r>
            <a:r>
              <a:rPr sz="1400" spc="-25" dirty="0">
                <a:latin typeface="Arial MT"/>
                <a:cs typeface="Arial MT"/>
              </a:rPr>
              <a:t>the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280"/>
              </a:spcBef>
            </a:pP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router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to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another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location.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8032" y="2120977"/>
            <a:ext cx="3853815" cy="1118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555"/>
              </a:spcBef>
            </a:pPr>
            <a:r>
              <a:rPr sz="1400" b="1" dirty="0">
                <a:latin typeface="Arial"/>
                <a:cs typeface="Arial"/>
              </a:rPr>
              <a:t>•Check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DHCP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configuration</a:t>
            </a:r>
            <a:endParaRPr sz="1400">
              <a:latin typeface="Arial"/>
              <a:cs typeface="Arial"/>
            </a:endParaRPr>
          </a:p>
          <a:p>
            <a:pPr marL="27940" marR="443865" indent="-15875">
              <a:lnSpc>
                <a:spcPts val="2160"/>
              </a:lnSpc>
              <a:spcBef>
                <a:spcPts val="135"/>
              </a:spcBef>
            </a:pP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static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IP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address,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check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settings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correct.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automatic</a:t>
            </a:r>
            <a:endParaRPr sz="140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IP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addresses,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sure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that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DHCP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enabled.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1989" y="4426321"/>
            <a:ext cx="4356100" cy="22237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590"/>
              </a:spcBef>
            </a:pPr>
            <a:r>
              <a:rPr sz="1400" b="1" dirty="0">
                <a:latin typeface="Arial"/>
                <a:cs typeface="Arial"/>
              </a:rPr>
              <a:t>7.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Update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drivers</a:t>
            </a:r>
            <a:endParaRPr sz="1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484"/>
              </a:spcBef>
            </a:pPr>
            <a:r>
              <a:rPr sz="1400" b="1" dirty="0">
                <a:latin typeface="Arial"/>
                <a:cs typeface="Arial"/>
              </a:rPr>
              <a:t>•Update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network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drivers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Arial MT"/>
                <a:cs typeface="Arial MT"/>
              </a:rPr>
              <a:t>Check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computer's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network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drivers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</a:t>
            </a:r>
            <a:endParaRPr sz="1400">
              <a:latin typeface="Arial MT"/>
              <a:cs typeface="Arial MT"/>
            </a:endParaRPr>
          </a:p>
          <a:p>
            <a:pPr marL="12700" marR="5080" indent="10160">
              <a:lnSpc>
                <a:spcPct val="128499"/>
              </a:lnSpc>
              <a:spcBef>
                <a:spcPts val="25"/>
              </a:spcBef>
            </a:pPr>
            <a:r>
              <a:rPr sz="1400" dirty="0">
                <a:latin typeface="Arial MT"/>
                <a:cs typeface="Arial MT"/>
              </a:rPr>
              <a:t>date.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through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"Device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Manager"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in </a:t>
            </a:r>
            <a:r>
              <a:rPr sz="1400" spc="-10" dirty="0">
                <a:latin typeface="Arial MT"/>
                <a:cs typeface="Arial MT"/>
              </a:rPr>
              <a:t>Windows.</a:t>
            </a:r>
            <a:endParaRPr sz="14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latin typeface="Arial"/>
                <a:cs typeface="Arial"/>
              </a:rPr>
              <a:t>•Router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firmware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Check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there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is</a:t>
            </a:r>
            <a:endParaRPr sz="14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new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firmware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version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router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and</a:t>
            </a:r>
            <a:endParaRPr sz="14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latin typeface="Arial MT"/>
                <a:cs typeface="Arial MT"/>
              </a:rPr>
              <a:t>update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necessary.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7447" y="5410057"/>
            <a:ext cx="3302635" cy="56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32100"/>
              </a:lnSpc>
              <a:spcBef>
                <a:spcPts val="90"/>
              </a:spcBef>
            </a:pPr>
            <a:r>
              <a:rPr sz="1350" dirty="0">
                <a:latin typeface="Arial MT"/>
                <a:cs typeface="Arial MT"/>
              </a:rPr>
              <a:t>remove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all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configurations,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but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may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solve </a:t>
            </a:r>
            <a:r>
              <a:rPr sz="1350" dirty="0">
                <a:latin typeface="Arial MT"/>
                <a:cs typeface="Arial MT"/>
              </a:rPr>
              <a:t>deeper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problems.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1332" y="182832"/>
            <a:ext cx="320484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latin typeface="Arial"/>
                <a:cs typeface="Arial"/>
              </a:rPr>
              <a:t>9.</a:t>
            </a:r>
            <a:r>
              <a:rPr sz="1350" b="1" spc="8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Firewall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or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antivirus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software</a:t>
            </a:r>
            <a:r>
              <a:rPr sz="1350" b="1" spc="80" dirty="0">
                <a:latin typeface="Arial"/>
                <a:cs typeface="Arial"/>
              </a:rPr>
              <a:t> </a:t>
            </a:r>
            <a:r>
              <a:rPr sz="1350" spc="-10" dirty="0">
                <a:latin typeface="Arial MT"/>
                <a:cs typeface="Arial MT"/>
              </a:rPr>
              <a:t>issues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0564" y="182832"/>
            <a:ext cx="3869054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latin typeface="Arial"/>
                <a:cs typeface="Arial"/>
              </a:rPr>
              <a:t>8.</a:t>
            </a:r>
            <a:r>
              <a:rPr sz="1350" b="1" spc="8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Disabling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enabling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network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adapter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3788" y="665563"/>
            <a:ext cx="4525010" cy="85280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655"/>
              </a:spcBef>
            </a:pPr>
            <a:r>
              <a:rPr sz="1350" b="1" dirty="0">
                <a:latin typeface="Arial"/>
                <a:cs typeface="Arial"/>
              </a:rPr>
              <a:t>•Temporarily</a:t>
            </a:r>
            <a:r>
              <a:rPr sz="1350" b="1" spc="10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disable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firewall</a:t>
            </a:r>
            <a:endParaRPr sz="1350">
              <a:latin typeface="Arial"/>
              <a:cs typeface="Arial"/>
            </a:endParaRPr>
          </a:p>
          <a:p>
            <a:pPr marL="27940" marR="5080" indent="-15875">
              <a:lnSpc>
                <a:spcPct val="132300"/>
              </a:lnSpc>
              <a:spcBef>
                <a:spcPts val="40"/>
              </a:spcBef>
            </a:pPr>
            <a:r>
              <a:rPr sz="1350" dirty="0">
                <a:latin typeface="Arial MT"/>
                <a:cs typeface="Arial MT"/>
              </a:rPr>
              <a:t>–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misconfigured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firewall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block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network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connections. </a:t>
            </a:r>
            <a:r>
              <a:rPr sz="1350" dirty="0">
                <a:latin typeface="Arial MT"/>
                <a:cs typeface="Arial MT"/>
              </a:rPr>
              <a:t>Test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temporarily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disabling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it.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4088" y="1707103"/>
            <a:ext cx="3674110" cy="9086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665"/>
              </a:spcBef>
            </a:pPr>
            <a:r>
              <a:rPr sz="1800" b="1" dirty="0">
                <a:latin typeface="Arial"/>
                <a:cs typeface="Arial"/>
              </a:rPr>
              <a:t>•Check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antivirus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software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spc="-50" dirty="0">
                <a:latin typeface="Arial MT"/>
                <a:cs typeface="Arial MT"/>
              </a:rPr>
              <a:t>–</a:t>
            </a:r>
            <a:endParaRPr sz="1800">
              <a:latin typeface="Arial MT"/>
              <a:cs typeface="Arial MT"/>
            </a:endParaRPr>
          </a:p>
          <a:p>
            <a:pPr marL="12700" marR="5080" indent="7620">
              <a:lnSpc>
                <a:spcPts val="2140"/>
              </a:lnSpc>
              <a:spcBef>
                <a:spcPts val="45"/>
              </a:spcBef>
            </a:pPr>
            <a:r>
              <a:rPr sz="1350" dirty="0">
                <a:latin typeface="Arial MT"/>
                <a:cs typeface="Arial MT"/>
              </a:rPr>
              <a:t>Some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antivirus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programs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block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network </a:t>
            </a:r>
            <a:r>
              <a:rPr sz="1350" dirty="0">
                <a:latin typeface="Arial MT"/>
                <a:cs typeface="Arial MT"/>
              </a:rPr>
              <a:t>connections.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Check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if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are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set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up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correctly.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3099" y="4095575"/>
            <a:ext cx="4222115" cy="160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latin typeface="Arial"/>
                <a:cs typeface="Arial"/>
              </a:rPr>
              <a:t>11.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Using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network</a:t>
            </a:r>
            <a:endParaRPr sz="13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5"/>
              </a:spcBef>
            </a:pPr>
            <a:r>
              <a:rPr sz="1400" b="1" dirty="0">
                <a:latin typeface="Arial"/>
                <a:cs typeface="Arial"/>
              </a:rPr>
              <a:t>•Network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troubleshooter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latin typeface="Arial MT"/>
                <a:cs typeface="Arial MT"/>
              </a:rPr>
              <a:t>operating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systems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like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Windows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there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is</a:t>
            </a:r>
            <a:endParaRPr sz="1400">
              <a:latin typeface="Arial MT"/>
              <a:cs typeface="Arial MT"/>
            </a:endParaRPr>
          </a:p>
          <a:p>
            <a:pPr marL="20320" marR="5080" indent="-635">
              <a:lnSpc>
                <a:spcPct val="132100"/>
              </a:lnSpc>
              <a:spcBef>
                <a:spcPts val="35"/>
              </a:spcBef>
            </a:pPr>
            <a:r>
              <a:rPr sz="1350" spc="-10" dirty="0">
                <a:latin typeface="Arial MT"/>
                <a:cs typeface="Arial MT"/>
              </a:rPr>
              <a:t>built-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network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diagnostic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tools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that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automatically </a:t>
            </a:r>
            <a:r>
              <a:rPr sz="1350" dirty="0">
                <a:latin typeface="Arial MT"/>
                <a:cs typeface="Arial MT"/>
              </a:rPr>
              <a:t>detect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fix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some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problems.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9421" y="676845"/>
            <a:ext cx="4505960" cy="11182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65"/>
              </a:spcBef>
            </a:pPr>
            <a:r>
              <a:rPr sz="1350" b="1" dirty="0">
                <a:latin typeface="Arial"/>
                <a:cs typeface="Arial"/>
              </a:rPr>
              <a:t>•Temporarily</a:t>
            </a:r>
            <a:r>
              <a:rPr sz="1350" b="1" spc="10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disable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network</a:t>
            </a:r>
            <a:endParaRPr sz="1350">
              <a:latin typeface="Arial"/>
              <a:cs typeface="Arial"/>
            </a:endParaRPr>
          </a:p>
          <a:p>
            <a:pPr marL="13335" marR="669290" indent="-1270">
              <a:lnSpc>
                <a:spcPct val="128699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adapter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disable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then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enable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network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adapter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350" dirty="0">
                <a:latin typeface="Arial MT"/>
                <a:cs typeface="Arial MT"/>
              </a:rPr>
              <a:t>adapter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device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settings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restore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network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4492" y="4098546"/>
            <a:ext cx="3579495" cy="106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latin typeface="Arial"/>
                <a:cs typeface="Arial"/>
              </a:rPr>
              <a:t>10.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Factory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reset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router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Arial"/>
                <a:cs typeface="Arial"/>
              </a:rPr>
              <a:t>•Factory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reset</a:t>
            </a:r>
            <a:endParaRPr sz="1800">
              <a:latin typeface="Arial"/>
              <a:cs typeface="Arial"/>
            </a:endParaRPr>
          </a:p>
          <a:p>
            <a:pPr marL="15875" marR="5080" indent="-635">
              <a:lnSpc>
                <a:spcPts val="2180"/>
              </a:lnSpc>
              <a:spcBef>
                <a:spcPts val="10"/>
              </a:spcBef>
            </a:pPr>
            <a:r>
              <a:rPr sz="1350" b="1" dirty="0">
                <a:latin typeface="Arial"/>
                <a:cs typeface="Arial"/>
              </a:rPr>
              <a:t>settings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–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If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nothing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works,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you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can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reset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the </a:t>
            </a:r>
            <a:r>
              <a:rPr sz="1350" dirty="0">
                <a:latin typeface="Arial MT"/>
                <a:cs typeface="Arial MT"/>
              </a:rPr>
              <a:t>router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factory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settings.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This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will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421" y="2098628"/>
            <a:ext cx="4237990" cy="10541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Arial MT"/>
                <a:cs typeface="Arial MT"/>
              </a:rPr>
              <a:t>connection.</a:t>
            </a:r>
            <a:endParaRPr sz="12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latin typeface="Arial"/>
                <a:cs typeface="Arial"/>
              </a:rPr>
              <a:t>•Replace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 adapter </a:t>
            </a:r>
            <a:r>
              <a:rPr sz="1600" dirty="0">
                <a:latin typeface="Arial MT"/>
                <a:cs typeface="Arial MT"/>
              </a:rPr>
              <a:t>–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If the network </a:t>
            </a:r>
            <a:r>
              <a:rPr sz="1600" spc="-10" dirty="0">
                <a:latin typeface="Arial MT"/>
                <a:cs typeface="Arial MT"/>
              </a:rPr>
              <a:t>adapter</a:t>
            </a:r>
            <a:endParaRPr sz="1600">
              <a:latin typeface="Arial MT"/>
              <a:cs typeface="Arial MT"/>
            </a:endParaRPr>
          </a:p>
          <a:p>
            <a:pPr marL="13335" marR="225425" indent="-1270">
              <a:lnSpc>
                <a:spcPct val="126400"/>
              </a:lnSpc>
              <a:spcBef>
                <a:spcPts val="90"/>
              </a:spcBef>
            </a:pPr>
            <a:r>
              <a:rPr sz="1350" dirty="0">
                <a:latin typeface="Arial MT"/>
                <a:cs typeface="Arial MT"/>
              </a:rPr>
              <a:t>adapter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hardware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problem,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may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need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be </a:t>
            </a:r>
            <a:r>
              <a:rPr sz="1350" spc="-10" dirty="0">
                <a:latin typeface="Arial MT"/>
                <a:cs typeface="Arial MT"/>
              </a:rPr>
              <a:t>replaced.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1042</Words>
  <Application>Microsoft Office PowerPoint</Application>
  <PresentationFormat>Widescreen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MT</vt:lpstr>
      <vt:lpstr>Office Theme</vt:lpstr>
      <vt:lpstr>Solutions for minor problems, network problems,</vt:lpstr>
      <vt:lpstr>What are network problems and malfunctions?</vt:lpstr>
      <vt:lpstr>Here are some common types of network problems:</vt:lpstr>
      <vt:lpstr>PowerPoint Presentation</vt:lpstr>
      <vt:lpstr>PowerPoint Presentation</vt:lpstr>
      <vt:lpstr>For minor network faults and issues, there are a few basic steps you can take to diagnose and fix the problem. Here are some of the most common: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for minor problems, network problems,</dc:title>
  <dc:creator>PC-6</dc:creator>
  <cp:lastModifiedBy>PC-2</cp:lastModifiedBy>
  <cp:revision>2</cp:revision>
  <dcterms:created xsi:type="dcterms:W3CDTF">2025-01-27T08:32:05Z</dcterms:created>
  <dcterms:modified xsi:type="dcterms:W3CDTF">2025-01-28T07:03:54Z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PDFium</vt:lpwstr>
  </property>
  <property fmtid="{D5CDD505-2E9C-101B-9397-08002B2CF9AE}" pid="4" name="LastSaved">
    <vt:filetime>2025-01-27T00:00:00Z</vt:filetime>
  </property>
</Properties>
</file>