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912" y="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177086" y="2337818"/>
            <a:ext cx="7663180" cy="504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500" b="0" i="0">
                <a:solidFill>
                  <a:srgbClr val="5FCBEF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500" b="0" i="0">
                <a:solidFill>
                  <a:srgbClr val="5FCBEF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500" b="0" i="0">
                <a:solidFill>
                  <a:srgbClr val="5FCBEF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1/28/2025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500" b="0" i="0">
                <a:solidFill>
                  <a:srgbClr val="5FCBEF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1/28/2025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1/28/2025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64876" y="514007"/>
            <a:ext cx="7622327" cy="1295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500" b="0" i="0">
                <a:solidFill>
                  <a:srgbClr val="5FCBEF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58599" y="2185940"/>
            <a:ext cx="7977505" cy="19469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71336" y="2476459"/>
            <a:ext cx="6531609" cy="1894205"/>
          </a:xfrm>
          <a:prstGeom prst="rect">
            <a:avLst/>
          </a:prstGeom>
        </p:spPr>
        <p:txBody>
          <a:bodyPr vert="horz" wrap="square" lIns="0" tIns="200025" rIns="0" bIns="0" rtlCol="0">
            <a:spAutoFit/>
          </a:bodyPr>
          <a:lstStyle/>
          <a:p>
            <a:pPr marL="12700" marR="1822450" indent="140335">
              <a:lnSpc>
                <a:spcPct val="77500"/>
              </a:lnSpc>
              <a:spcBef>
                <a:spcPts val="1575"/>
              </a:spcBef>
            </a:pPr>
            <a:r>
              <a:rPr sz="5400" b="1" spc="-10" dirty="0">
                <a:solidFill>
                  <a:srgbClr val="454545"/>
                </a:solidFill>
                <a:latin typeface="Arial"/>
                <a:cs typeface="Arial"/>
              </a:rPr>
              <a:t>MUTATIONAL VARIABILITY</a:t>
            </a:r>
            <a:endParaRPr sz="5400">
              <a:latin typeface="Arial"/>
              <a:cs typeface="Arial"/>
            </a:endParaRPr>
          </a:p>
          <a:p>
            <a:pPr marL="2263140">
              <a:lnSpc>
                <a:spcPct val="100000"/>
              </a:lnSpc>
              <a:spcBef>
                <a:spcPts val="1155"/>
              </a:spcBef>
            </a:pPr>
            <a:r>
              <a:rPr sz="1700" dirty="0">
                <a:solidFill>
                  <a:srgbClr val="7F7F7F"/>
                </a:solidFill>
              </a:rPr>
              <a:t>Author:</a:t>
            </a:r>
            <a:r>
              <a:rPr sz="1700" spc="-45" dirty="0">
                <a:solidFill>
                  <a:srgbClr val="7F7F7F"/>
                </a:solidFill>
              </a:rPr>
              <a:t> </a:t>
            </a:r>
            <a:r>
              <a:rPr sz="1700" dirty="0">
                <a:solidFill>
                  <a:srgbClr val="7F7F7F"/>
                </a:solidFill>
              </a:rPr>
              <a:t>Ani</a:t>
            </a:r>
            <a:r>
              <a:rPr sz="1700" spc="-40" dirty="0">
                <a:solidFill>
                  <a:srgbClr val="7F7F7F"/>
                </a:solidFill>
              </a:rPr>
              <a:t> </a:t>
            </a:r>
            <a:r>
              <a:rPr sz="1700" dirty="0">
                <a:solidFill>
                  <a:srgbClr val="7F7F7F"/>
                </a:solidFill>
              </a:rPr>
              <a:t>Vasileva</a:t>
            </a:r>
            <a:r>
              <a:rPr sz="1700" spc="-40" dirty="0">
                <a:solidFill>
                  <a:srgbClr val="7F7F7F"/>
                </a:solidFill>
              </a:rPr>
              <a:t> </a:t>
            </a:r>
            <a:r>
              <a:rPr sz="1700" dirty="0">
                <a:solidFill>
                  <a:srgbClr val="7F7F7F"/>
                </a:solidFill>
              </a:rPr>
              <a:t>-</a:t>
            </a:r>
            <a:r>
              <a:rPr sz="1700" spc="-45" dirty="0">
                <a:solidFill>
                  <a:srgbClr val="7F7F7F"/>
                </a:solidFill>
              </a:rPr>
              <a:t> </a:t>
            </a:r>
            <a:r>
              <a:rPr sz="1700" dirty="0">
                <a:solidFill>
                  <a:srgbClr val="7F7F7F"/>
                </a:solidFill>
              </a:rPr>
              <a:t>student</a:t>
            </a:r>
            <a:r>
              <a:rPr sz="1700" spc="-40" dirty="0">
                <a:solidFill>
                  <a:srgbClr val="7F7F7F"/>
                </a:solidFill>
              </a:rPr>
              <a:t> </a:t>
            </a:r>
            <a:r>
              <a:rPr sz="1700" dirty="0">
                <a:solidFill>
                  <a:srgbClr val="7F7F7F"/>
                </a:solidFill>
              </a:rPr>
              <a:t>from</a:t>
            </a:r>
            <a:r>
              <a:rPr sz="1700" spc="-40" dirty="0">
                <a:solidFill>
                  <a:srgbClr val="7F7F7F"/>
                </a:solidFill>
              </a:rPr>
              <a:t> </a:t>
            </a:r>
            <a:r>
              <a:rPr sz="1700" dirty="0">
                <a:solidFill>
                  <a:srgbClr val="7F7F7F"/>
                </a:solidFill>
              </a:rPr>
              <a:t>8B</a:t>
            </a:r>
            <a:r>
              <a:rPr sz="1700" spc="-40" dirty="0">
                <a:solidFill>
                  <a:srgbClr val="7F7F7F"/>
                </a:solidFill>
              </a:rPr>
              <a:t> </a:t>
            </a:r>
            <a:r>
              <a:rPr sz="1700" spc="-10" dirty="0">
                <a:solidFill>
                  <a:srgbClr val="7F7F7F"/>
                </a:solidFill>
              </a:rPr>
              <a:t>grade</a:t>
            </a:r>
            <a:endParaRPr sz="17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92657" y="2594116"/>
            <a:ext cx="9590405" cy="1176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68095">
              <a:lnSpc>
                <a:spcPts val="4530"/>
              </a:lnSpc>
              <a:spcBef>
                <a:spcPts val="100"/>
              </a:spcBef>
            </a:pPr>
            <a:r>
              <a:rPr sz="3950" dirty="0">
                <a:solidFill>
                  <a:srgbClr val="000000"/>
                </a:solidFill>
              </a:rPr>
              <a:t>Types</a:t>
            </a:r>
            <a:r>
              <a:rPr sz="3950" spc="-75" dirty="0">
                <a:solidFill>
                  <a:srgbClr val="000000"/>
                </a:solidFill>
              </a:rPr>
              <a:t> </a:t>
            </a:r>
            <a:r>
              <a:rPr sz="3950" dirty="0">
                <a:solidFill>
                  <a:srgbClr val="000000"/>
                </a:solidFill>
              </a:rPr>
              <a:t>of</a:t>
            </a:r>
            <a:r>
              <a:rPr sz="3950" spc="-70" dirty="0">
                <a:solidFill>
                  <a:srgbClr val="000000"/>
                </a:solidFill>
              </a:rPr>
              <a:t> </a:t>
            </a:r>
            <a:r>
              <a:rPr sz="3950" spc="-10" dirty="0">
                <a:solidFill>
                  <a:srgbClr val="000000"/>
                </a:solidFill>
              </a:rPr>
              <a:t>mutations</a:t>
            </a:r>
            <a:endParaRPr sz="3950"/>
          </a:p>
          <a:p>
            <a:pPr marL="12700">
              <a:lnSpc>
                <a:spcPts val="4530"/>
              </a:lnSpc>
            </a:pPr>
            <a:r>
              <a:rPr sz="3950" dirty="0">
                <a:solidFill>
                  <a:srgbClr val="000000"/>
                </a:solidFill>
              </a:rPr>
              <a:t>according</a:t>
            </a:r>
            <a:r>
              <a:rPr sz="3950" spc="-105" dirty="0">
                <a:solidFill>
                  <a:srgbClr val="000000"/>
                </a:solidFill>
              </a:rPr>
              <a:t> </a:t>
            </a:r>
            <a:r>
              <a:rPr sz="3950" dirty="0">
                <a:solidFill>
                  <a:srgbClr val="000000"/>
                </a:solidFill>
              </a:rPr>
              <a:t>to</a:t>
            </a:r>
            <a:r>
              <a:rPr sz="3950" spc="-100" dirty="0">
                <a:solidFill>
                  <a:srgbClr val="000000"/>
                </a:solidFill>
              </a:rPr>
              <a:t> </a:t>
            </a:r>
            <a:r>
              <a:rPr sz="3950" dirty="0">
                <a:solidFill>
                  <a:srgbClr val="000000"/>
                </a:solidFill>
              </a:rPr>
              <a:t>the</a:t>
            </a:r>
            <a:r>
              <a:rPr sz="3950" spc="-100" dirty="0">
                <a:solidFill>
                  <a:srgbClr val="000000"/>
                </a:solidFill>
              </a:rPr>
              <a:t> </a:t>
            </a:r>
            <a:r>
              <a:rPr sz="3950" dirty="0">
                <a:solidFill>
                  <a:srgbClr val="000000"/>
                </a:solidFill>
              </a:rPr>
              <a:t>phenotypic</a:t>
            </a:r>
            <a:r>
              <a:rPr sz="3950" spc="-100" dirty="0">
                <a:solidFill>
                  <a:srgbClr val="000000"/>
                </a:solidFill>
              </a:rPr>
              <a:t> </a:t>
            </a:r>
            <a:r>
              <a:rPr sz="3950" dirty="0">
                <a:solidFill>
                  <a:srgbClr val="000000"/>
                </a:solidFill>
              </a:rPr>
              <a:t>trait</a:t>
            </a:r>
            <a:r>
              <a:rPr sz="3950" spc="-100" dirty="0">
                <a:solidFill>
                  <a:srgbClr val="000000"/>
                </a:solidFill>
              </a:rPr>
              <a:t> </a:t>
            </a:r>
            <a:r>
              <a:rPr sz="3950" dirty="0">
                <a:solidFill>
                  <a:srgbClr val="000000"/>
                </a:solidFill>
              </a:rPr>
              <a:t>they</a:t>
            </a:r>
            <a:r>
              <a:rPr sz="3950" spc="-100" dirty="0">
                <a:solidFill>
                  <a:srgbClr val="000000"/>
                </a:solidFill>
              </a:rPr>
              <a:t> </a:t>
            </a:r>
            <a:r>
              <a:rPr sz="3950" spc="-10" dirty="0">
                <a:solidFill>
                  <a:srgbClr val="000000"/>
                </a:solidFill>
              </a:rPr>
              <a:t>affect</a:t>
            </a:r>
            <a:endParaRPr sz="395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762261" y="2185940"/>
            <a:ext cx="3213100" cy="17094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970" marR="5080" indent="7620">
              <a:lnSpc>
                <a:spcPct val="128600"/>
              </a:lnSpc>
              <a:spcBef>
                <a:spcPts val="95"/>
              </a:spcBef>
            </a:pPr>
            <a:r>
              <a:rPr sz="1400" spc="50" dirty="0" smtClean="0">
                <a:solidFill>
                  <a:srgbClr val="5FCBE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04040"/>
                </a:solidFill>
                <a:latin typeface="Arial MT"/>
                <a:cs typeface="Arial MT"/>
              </a:rPr>
              <a:t>are</a:t>
            </a:r>
            <a:r>
              <a:rPr sz="1400" spc="5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04040"/>
                </a:solidFill>
                <a:latin typeface="Arial MT"/>
                <a:cs typeface="Arial MT"/>
              </a:rPr>
              <a:t>characterized</a:t>
            </a:r>
            <a:r>
              <a:rPr sz="1400" spc="5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04040"/>
                </a:solidFill>
                <a:latin typeface="Arial MT"/>
                <a:cs typeface="Arial MT"/>
              </a:rPr>
              <a:t>by</a:t>
            </a:r>
            <a:r>
              <a:rPr sz="1400" spc="5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04040"/>
                </a:solidFill>
                <a:latin typeface="Arial MT"/>
                <a:cs typeface="Arial MT"/>
              </a:rPr>
              <a:t>a</a:t>
            </a:r>
            <a:r>
              <a:rPr sz="1400" spc="5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04040"/>
                </a:solidFill>
                <a:latin typeface="Arial MT"/>
                <a:cs typeface="Arial MT"/>
              </a:rPr>
              <a:t>change</a:t>
            </a:r>
            <a:r>
              <a:rPr sz="1400" spc="5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04040"/>
                </a:solidFill>
                <a:latin typeface="Arial MT"/>
                <a:cs typeface="Arial MT"/>
              </a:rPr>
              <a:t>in</a:t>
            </a:r>
            <a:r>
              <a:rPr sz="1400" spc="5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400" spc="-25" dirty="0">
                <a:solidFill>
                  <a:srgbClr val="404040"/>
                </a:solidFill>
                <a:latin typeface="Arial MT"/>
                <a:cs typeface="Arial MT"/>
              </a:rPr>
              <a:t>the </a:t>
            </a:r>
            <a:r>
              <a:rPr sz="1400" dirty="0">
                <a:solidFill>
                  <a:srgbClr val="404040"/>
                </a:solidFill>
                <a:latin typeface="Arial MT"/>
                <a:cs typeface="Arial MT"/>
              </a:rPr>
              <a:t>structure</a:t>
            </a:r>
            <a:r>
              <a:rPr sz="1400" spc="6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04040"/>
                </a:solidFill>
                <a:latin typeface="Arial MT"/>
                <a:cs typeface="Arial MT"/>
              </a:rPr>
              <a:t>of</a:t>
            </a:r>
            <a:r>
              <a:rPr sz="1400" spc="6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04040"/>
                </a:solidFill>
                <a:latin typeface="Arial MT"/>
                <a:cs typeface="Arial MT"/>
              </a:rPr>
              <a:t>cells,</a:t>
            </a:r>
            <a:r>
              <a:rPr sz="1400" spc="6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04040"/>
                </a:solidFill>
                <a:latin typeface="Arial MT"/>
                <a:cs typeface="Arial MT"/>
              </a:rPr>
              <a:t>tissues</a:t>
            </a:r>
            <a:r>
              <a:rPr sz="1400" spc="6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04040"/>
                </a:solidFill>
                <a:latin typeface="Arial MT"/>
                <a:cs typeface="Arial MT"/>
              </a:rPr>
              <a:t>and</a:t>
            </a:r>
            <a:r>
              <a:rPr sz="1400" spc="6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04040"/>
                </a:solidFill>
                <a:latin typeface="Arial MT"/>
                <a:cs typeface="Arial MT"/>
              </a:rPr>
              <a:t>organs.</a:t>
            </a:r>
            <a:r>
              <a:rPr sz="1400" spc="6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400" spc="-25" dirty="0">
                <a:solidFill>
                  <a:srgbClr val="404040"/>
                </a:solidFill>
                <a:latin typeface="Arial MT"/>
                <a:cs typeface="Arial MT"/>
              </a:rPr>
              <a:t>In </a:t>
            </a:r>
            <a:r>
              <a:rPr sz="1400" dirty="0">
                <a:solidFill>
                  <a:srgbClr val="404040"/>
                </a:solidFill>
                <a:latin typeface="Arial MT"/>
                <a:cs typeface="Arial MT"/>
              </a:rPr>
              <a:t>animals,</a:t>
            </a:r>
            <a:r>
              <a:rPr sz="1400" spc="5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400" spc="-20" dirty="0">
                <a:solidFill>
                  <a:srgbClr val="404040"/>
                </a:solidFill>
                <a:latin typeface="Arial MT"/>
                <a:cs typeface="Arial MT"/>
              </a:rPr>
              <a:t>such</a:t>
            </a:r>
            <a:endParaRPr sz="1400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1400" dirty="0">
                <a:solidFill>
                  <a:srgbClr val="404040"/>
                </a:solidFill>
                <a:latin typeface="Arial MT"/>
                <a:cs typeface="Arial MT"/>
              </a:rPr>
              <a:t>mutations</a:t>
            </a:r>
            <a:r>
              <a:rPr sz="1400" spc="3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04040"/>
                </a:solidFill>
                <a:latin typeface="Arial MT"/>
                <a:cs typeface="Arial MT"/>
              </a:rPr>
              <a:t>cause</a:t>
            </a:r>
            <a:r>
              <a:rPr sz="1400" spc="3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04040"/>
                </a:solidFill>
                <a:latin typeface="Arial MT"/>
                <a:cs typeface="Arial MT"/>
              </a:rPr>
              <a:t>a</a:t>
            </a:r>
            <a:r>
              <a:rPr sz="1400" spc="3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04040"/>
                </a:solidFill>
                <a:latin typeface="Arial MT"/>
                <a:cs typeface="Arial MT"/>
              </a:rPr>
              <a:t>lack</a:t>
            </a:r>
            <a:r>
              <a:rPr sz="1400" spc="3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400" spc="-25" dirty="0">
                <a:solidFill>
                  <a:srgbClr val="404040"/>
                </a:solidFill>
                <a:latin typeface="Arial MT"/>
                <a:cs typeface="Arial MT"/>
              </a:rPr>
              <a:t>or</a:t>
            </a:r>
            <a:endParaRPr sz="1400" dirty="0">
              <a:latin typeface="Arial MT"/>
              <a:cs typeface="Arial MT"/>
            </a:endParaRPr>
          </a:p>
          <a:p>
            <a:pPr marL="21590">
              <a:lnSpc>
                <a:spcPct val="100000"/>
              </a:lnSpc>
              <a:spcBef>
                <a:spcPts val="195"/>
              </a:spcBef>
            </a:pPr>
            <a:r>
              <a:rPr sz="1350" dirty="0">
                <a:solidFill>
                  <a:srgbClr val="404040"/>
                </a:solidFill>
                <a:latin typeface="Arial MT"/>
                <a:cs typeface="Arial MT"/>
              </a:rPr>
              <a:t>reduce the length </a:t>
            </a:r>
            <a:r>
              <a:rPr sz="1350" spc="-25" dirty="0">
                <a:solidFill>
                  <a:srgbClr val="404040"/>
                </a:solidFill>
                <a:latin typeface="Arial MT"/>
                <a:cs typeface="Arial MT"/>
              </a:rPr>
              <a:t>of</a:t>
            </a:r>
            <a:endParaRPr sz="1350" dirty="0">
              <a:latin typeface="Arial MT"/>
              <a:cs typeface="Arial MT"/>
            </a:endParaRPr>
          </a:p>
          <a:p>
            <a:pPr marL="21590">
              <a:lnSpc>
                <a:spcPct val="100000"/>
              </a:lnSpc>
              <a:spcBef>
                <a:spcPts val="830"/>
              </a:spcBef>
            </a:pPr>
            <a:r>
              <a:rPr sz="1400" dirty="0">
                <a:solidFill>
                  <a:srgbClr val="404040"/>
                </a:solidFill>
                <a:latin typeface="Arial MT"/>
                <a:cs typeface="Arial MT"/>
              </a:rPr>
              <a:t>legs,</a:t>
            </a:r>
            <a:r>
              <a:rPr sz="1400" spc="2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04040"/>
                </a:solidFill>
                <a:latin typeface="Arial MT"/>
                <a:cs typeface="Arial MT"/>
              </a:rPr>
              <a:t>lack</a:t>
            </a:r>
            <a:r>
              <a:rPr sz="1400" spc="2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04040"/>
                </a:solidFill>
                <a:latin typeface="Arial MT"/>
                <a:cs typeface="Arial MT"/>
              </a:rPr>
              <a:t>of</a:t>
            </a:r>
            <a:r>
              <a:rPr sz="1400" spc="2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04040"/>
                </a:solidFill>
                <a:latin typeface="Arial MT"/>
                <a:cs typeface="Arial MT"/>
              </a:rPr>
              <a:t>hair,</a:t>
            </a:r>
            <a:r>
              <a:rPr sz="1400" spc="2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400" spc="-20" dirty="0">
                <a:solidFill>
                  <a:srgbClr val="404040"/>
                </a:solidFill>
                <a:latin typeface="Arial MT"/>
                <a:cs typeface="Arial MT"/>
              </a:rPr>
              <a:t>etc.</a:t>
            </a:r>
            <a:endParaRPr sz="1400" dirty="0">
              <a:latin typeface="Arial MT"/>
              <a:cs typeface="Arial MT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67283" y="598449"/>
            <a:ext cx="2547620" cy="112077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3335" marR="5080" indent="-1270">
              <a:lnSpc>
                <a:spcPct val="114100"/>
              </a:lnSpc>
              <a:spcBef>
                <a:spcPts val="90"/>
              </a:spcBef>
            </a:pPr>
            <a:r>
              <a:rPr sz="3150" spc="-10" dirty="0"/>
              <a:t>Morphological mutations</a:t>
            </a:r>
            <a:endParaRPr sz="315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296408" y="2185972"/>
            <a:ext cx="3550285" cy="19469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7620">
              <a:lnSpc>
                <a:spcPct val="128600"/>
              </a:lnSpc>
              <a:spcBef>
                <a:spcPts val="95"/>
              </a:spcBef>
            </a:pPr>
            <a:r>
              <a:rPr lang="en-US" sz="1400" dirty="0" smtClean="0">
                <a:solidFill>
                  <a:srgbClr val="404040"/>
                </a:solidFill>
                <a:latin typeface="Arial MT"/>
                <a:cs typeface="Arial MT"/>
              </a:rPr>
              <a:t>a</a:t>
            </a:r>
            <a:r>
              <a:rPr sz="1400" dirty="0" smtClean="0">
                <a:solidFill>
                  <a:srgbClr val="404040"/>
                </a:solidFill>
                <a:latin typeface="Arial MT"/>
                <a:cs typeface="Arial MT"/>
              </a:rPr>
              <a:t>re</a:t>
            </a:r>
            <a:r>
              <a:rPr sz="1400" spc="25" dirty="0" smtClean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04040"/>
                </a:solidFill>
                <a:latin typeface="Arial MT"/>
                <a:cs typeface="Arial MT"/>
              </a:rPr>
              <a:t>characterized</a:t>
            </a:r>
            <a:r>
              <a:rPr sz="1400" spc="2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04040"/>
                </a:solidFill>
                <a:latin typeface="Arial MT"/>
                <a:cs typeface="Arial MT"/>
              </a:rPr>
              <a:t>by</a:t>
            </a:r>
            <a:r>
              <a:rPr sz="1400" spc="3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04040"/>
                </a:solidFill>
                <a:latin typeface="Arial MT"/>
                <a:cs typeface="Arial MT"/>
              </a:rPr>
              <a:t>a</a:t>
            </a:r>
            <a:r>
              <a:rPr sz="1400" spc="2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04040"/>
                </a:solidFill>
                <a:latin typeface="Arial MT"/>
                <a:cs typeface="Arial MT"/>
              </a:rPr>
              <a:t>change</a:t>
            </a:r>
            <a:r>
              <a:rPr sz="1400" spc="3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04040"/>
                </a:solidFill>
                <a:latin typeface="Arial MT"/>
                <a:cs typeface="Arial MT"/>
              </a:rPr>
              <a:t>in</a:t>
            </a:r>
            <a:r>
              <a:rPr sz="1400" spc="2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400" spc="-25" dirty="0">
                <a:solidFill>
                  <a:srgbClr val="404040"/>
                </a:solidFill>
                <a:latin typeface="Arial MT"/>
                <a:cs typeface="Arial MT"/>
              </a:rPr>
              <a:t>the </a:t>
            </a:r>
            <a:r>
              <a:rPr sz="1400" dirty="0">
                <a:solidFill>
                  <a:srgbClr val="404040"/>
                </a:solidFill>
                <a:latin typeface="Arial MT"/>
                <a:cs typeface="Arial MT"/>
              </a:rPr>
              <a:t>physiological</a:t>
            </a:r>
            <a:r>
              <a:rPr sz="1400" spc="2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04040"/>
                </a:solidFill>
                <a:latin typeface="Arial MT"/>
                <a:cs typeface="Arial MT"/>
              </a:rPr>
              <a:t>functions</a:t>
            </a:r>
            <a:r>
              <a:rPr sz="1400" spc="2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04040"/>
                </a:solidFill>
                <a:latin typeface="Arial MT"/>
                <a:cs typeface="Arial MT"/>
              </a:rPr>
              <a:t>of</a:t>
            </a:r>
            <a:r>
              <a:rPr sz="1400" spc="2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04040"/>
                </a:solidFill>
                <a:latin typeface="Arial MT"/>
                <a:cs typeface="Arial MT"/>
              </a:rPr>
              <a:t>the</a:t>
            </a:r>
            <a:r>
              <a:rPr sz="1400" spc="2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404040"/>
                </a:solidFill>
                <a:latin typeface="Arial MT"/>
                <a:cs typeface="Arial MT"/>
              </a:rPr>
              <a:t>organism.</a:t>
            </a:r>
            <a:r>
              <a:rPr sz="1400" spc="50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04040"/>
                </a:solidFill>
                <a:latin typeface="Arial MT"/>
                <a:cs typeface="Arial MT"/>
              </a:rPr>
              <a:t>Such</a:t>
            </a:r>
            <a:r>
              <a:rPr sz="1400" spc="3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04040"/>
                </a:solidFill>
                <a:latin typeface="Arial MT"/>
                <a:cs typeface="Arial MT"/>
              </a:rPr>
              <a:t>mutations</a:t>
            </a:r>
            <a:r>
              <a:rPr sz="1400" spc="3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04040"/>
                </a:solidFill>
                <a:latin typeface="Arial MT"/>
                <a:cs typeface="Arial MT"/>
              </a:rPr>
              <a:t>affect</a:t>
            </a:r>
            <a:r>
              <a:rPr sz="1400" spc="3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04040"/>
                </a:solidFill>
                <a:latin typeface="Arial MT"/>
                <a:cs typeface="Arial MT"/>
              </a:rPr>
              <a:t>the</a:t>
            </a:r>
            <a:r>
              <a:rPr sz="1400" spc="3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04040"/>
                </a:solidFill>
                <a:latin typeface="Arial MT"/>
                <a:cs typeface="Arial MT"/>
              </a:rPr>
              <a:t>genes</a:t>
            </a:r>
            <a:r>
              <a:rPr sz="1400" spc="3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404040"/>
                </a:solidFill>
                <a:latin typeface="Arial MT"/>
                <a:cs typeface="Arial MT"/>
              </a:rPr>
              <a:t>responsible </a:t>
            </a:r>
            <a:r>
              <a:rPr sz="1400" dirty="0">
                <a:solidFill>
                  <a:srgbClr val="404040"/>
                </a:solidFill>
                <a:latin typeface="Arial MT"/>
                <a:cs typeface="Arial MT"/>
              </a:rPr>
              <a:t>for</a:t>
            </a:r>
            <a:r>
              <a:rPr sz="1400" spc="1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04040"/>
                </a:solidFill>
                <a:latin typeface="Arial MT"/>
                <a:cs typeface="Arial MT"/>
              </a:rPr>
              <a:t>heat</a:t>
            </a:r>
            <a:r>
              <a:rPr sz="1400" spc="1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04040"/>
                </a:solidFill>
                <a:latin typeface="Arial MT"/>
                <a:cs typeface="Arial MT"/>
              </a:rPr>
              <a:t>shock</a:t>
            </a:r>
            <a:r>
              <a:rPr sz="1400" spc="2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04040"/>
                </a:solidFill>
                <a:latin typeface="Arial MT"/>
                <a:cs typeface="Arial MT"/>
              </a:rPr>
              <a:t>and</a:t>
            </a:r>
            <a:r>
              <a:rPr sz="1400" spc="1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404040"/>
                </a:solidFill>
                <a:latin typeface="Arial MT"/>
                <a:cs typeface="Arial MT"/>
              </a:rPr>
              <a:t>proteins</a:t>
            </a:r>
            <a:endParaRPr sz="1400" dirty="0">
              <a:latin typeface="Arial MT"/>
              <a:cs typeface="Arial MT"/>
            </a:endParaRPr>
          </a:p>
          <a:p>
            <a:pPr marL="13335" marR="175260" indent="-1270">
              <a:lnSpc>
                <a:spcPct val="128600"/>
              </a:lnSpc>
              <a:spcBef>
                <a:spcPts val="5"/>
              </a:spcBef>
            </a:pPr>
            <a:r>
              <a:rPr sz="1400" dirty="0">
                <a:solidFill>
                  <a:srgbClr val="404040"/>
                </a:solidFill>
                <a:latin typeface="Arial MT"/>
                <a:cs typeface="Arial MT"/>
              </a:rPr>
              <a:t>synthesized</a:t>
            </a:r>
            <a:r>
              <a:rPr sz="1400" spc="2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04040"/>
                </a:solidFill>
                <a:latin typeface="Arial MT"/>
                <a:cs typeface="Arial MT"/>
              </a:rPr>
              <a:t>during</a:t>
            </a:r>
            <a:r>
              <a:rPr sz="1400" spc="3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04040"/>
                </a:solidFill>
                <a:latin typeface="Arial MT"/>
                <a:cs typeface="Arial MT"/>
              </a:rPr>
              <a:t>low</a:t>
            </a:r>
            <a:r>
              <a:rPr sz="1400" spc="3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04040"/>
                </a:solidFill>
                <a:latin typeface="Arial MT"/>
                <a:cs typeface="Arial MT"/>
              </a:rPr>
              <a:t>temperature</a:t>
            </a:r>
            <a:r>
              <a:rPr sz="1400" spc="2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404040"/>
                </a:solidFill>
                <a:latin typeface="Arial MT"/>
                <a:cs typeface="Arial MT"/>
              </a:rPr>
              <a:t>stress </a:t>
            </a:r>
            <a:r>
              <a:rPr sz="1400" dirty="0">
                <a:solidFill>
                  <a:srgbClr val="404040"/>
                </a:solidFill>
                <a:latin typeface="Arial MT"/>
                <a:cs typeface="Arial MT"/>
              </a:rPr>
              <a:t>in</a:t>
            </a:r>
            <a:r>
              <a:rPr sz="1400" spc="2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04040"/>
                </a:solidFill>
                <a:latin typeface="Arial MT"/>
                <a:cs typeface="Arial MT"/>
              </a:rPr>
              <a:t>plants</a:t>
            </a:r>
            <a:r>
              <a:rPr sz="1400" spc="2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04040"/>
                </a:solidFill>
                <a:latin typeface="Arial MT"/>
                <a:cs typeface="Arial MT"/>
              </a:rPr>
              <a:t>and</a:t>
            </a:r>
            <a:r>
              <a:rPr sz="1400" spc="2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404040"/>
                </a:solidFill>
                <a:latin typeface="Arial MT"/>
                <a:cs typeface="Arial MT"/>
              </a:rPr>
              <a:t>animals,</a:t>
            </a:r>
            <a:endParaRPr sz="1400" dirty="0">
              <a:latin typeface="Arial MT"/>
              <a:cs typeface="Arial MT"/>
            </a:endParaRPr>
          </a:p>
          <a:p>
            <a:pPr marL="20320">
              <a:lnSpc>
                <a:spcPct val="100000"/>
              </a:lnSpc>
              <a:spcBef>
                <a:spcPts val="480"/>
              </a:spcBef>
            </a:pPr>
            <a:r>
              <a:rPr sz="1400" dirty="0">
                <a:solidFill>
                  <a:srgbClr val="404040"/>
                </a:solidFill>
                <a:latin typeface="Arial MT"/>
                <a:cs typeface="Arial MT"/>
              </a:rPr>
              <a:t>antibiotic</a:t>
            </a:r>
            <a:r>
              <a:rPr sz="1400" spc="2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04040"/>
                </a:solidFill>
                <a:latin typeface="Arial MT"/>
                <a:cs typeface="Arial MT"/>
              </a:rPr>
              <a:t>resistance</a:t>
            </a:r>
            <a:r>
              <a:rPr sz="1400" spc="3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04040"/>
                </a:solidFill>
                <a:latin typeface="Arial MT"/>
                <a:cs typeface="Arial MT"/>
              </a:rPr>
              <a:t>in</a:t>
            </a:r>
            <a:r>
              <a:rPr sz="1400" spc="3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04040"/>
                </a:solidFill>
                <a:latin typeface="Arial MT"/>
                <a:cs typeface="Arial MT"/>
              </a:rPr>
              <a:t>bacteria,</a:t>
            </a:r>
            <a:r>
              <a:rPr sz="1400" spc="3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400" spc="-20" dirty="0">
                <a:solidFill>
                  <a:srgbClr val="404040"/>
                </a:solidFill>
                <a:latin typeface="Arial MT"/>
                <a:cs typeface="Arial MT"/>
              </a:rPr>
              <a:t>etc.</a:t>
            </a:r>
            <a:endParaRPr sz="1400" dirty="0">
              <a:latin typeface="Arial MT"/>
              <a:cs typeface="Arial MT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628843" y="452367"/>
            <a:ext cx="2177415" cy="1295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445">
              <a:lnSpc>
                <a:spcPct val="143600"/>
              </a:lnSpc>
              <a:spcBef>
                <a:spcPts val="100"/>
              </a:spcBef>
            </a:pPr>
            <a:r>
              <a:rPr sz="2900" spc="-10" dirty="0"/>
              <a:t>Physiological mutations</a:t>
            </a:r>
            <a:endParaRPr sz="29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68197" y="514007"/>
            <a:ext cx="2230755" cy="12954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20955">
              <a:lnSpc>
                <a:spcPct val="132200"/>
              </a:lnSpc>
              <a:spcBef>
                <a:spcPts val="90"/>
              </a:spcBef>
            </a:pPr>
            <a:r>
              <a:rPr sz="3150" spc="-10" dirty="0"/>
              <a:t>Biochemical mutations</a:t>
            </a:r>
            <a:endParaRPr sz="3150"/>
          </a:p>
        </p:txBody>
      </p:sp>
      <p:sp>
        <p:nvSpPr>
          <p:cNvPr id="4" name="object 4"/>
          <p:cNvSpPr txBox="1"/>
          <p:nvPr/>
        </p:nvSpPr>
        <p:spPr>
          <a:xfrm>
            <a:off x="760882" y="2160741"/>
            <a:ext cx="2945130" cy="3618229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22860">
              <a:lnSpc>
                <a:spcPct val="100000"/>
              </a:lnSpc>
              <a:spcBef>
                <a:spcPts val="775"/>
              </a:spcBef>
            </a:pPr>
            <a:r>
              <a:rPr sz="1400" dirty="0" smtClean="0">
                <a:solidFill>
                  <a:srgbClr val="404040"/>
                </a:solidFill>
                <a:latin typeface="Arial MT"/>
                <a:cs typeface="Arial MT"/>
              </a:rPr>
              <a:t>are</a:t>
            </a:r>
            <a:r>
              <a:rPr sz="1400" spc="75" dirty="0" smtClean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04040"/>
                </a:solidFill>
                <a:latin typeface="Arial MT"/>
                <a:cs typeface="Arial MT"/>
              </a:rPr>
              <a:t>characterized</a:t>
            </a:r>
            <a:r>
              <a:rPr sz="1400" spc="7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04040"/>
                </a:solidFill>
                <a:latin typeface="Arial MT"/>
                <a:cs typeface="Arial MT"/>
              </a:rPr>
              <a:t>by</a:t>
            </a:r>
            <a:r>
              <a:rPr sz="1400" spc="8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04040"/>
                </a:solidFill>
                <a:latin typeface="Arial MT"/>
                <a:cs typeface="Arial MT"/>
              </a:rPr>
              <a:t>a</a:t>
            </a:r>
            <a:r>
              <a:rPr sz="1400" spc="7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04040"/>
                </a:solidFill>
                <a:latin typeface="Arial MT"/>
                <a:cs typeface="Arial MT"/>
              </a:rPr>
              <a:t>change</a:t>
            </a:r>
            <a:r>
              <a:rPr sz="1400" spc="7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400" spc="-25" dirty="0">
                <a:solidFill>
                  <a:srgbClr val="404040"/>
                </a:solidFill>
                <a:latin typeface="Arial MT"/>
                <a:cs typeface="Arial MT"/>
              </a:rPr>
              <a:t>in</a:t>
            </a:r>
            <a:endParaRPr sz="1400" dirty="0">
              <a:latin typeface="Arial MT"/>
              <a:cs typeface="Arial MT"/>
            </a:endParaRPr>
          </a:p>
          <a:p>
            <a:pPr marL="15240">
              <a:lnSpc>
                <a:spcPct val="100000"/>
              </a:lnSpc>
              <a:spcBef>
                <a:spcPts val="505"/>
              </a:spcBef>
            </a:pPr>
            <a:r>
              <a:rPr sz="1050" dirty="0">
                <a:solidFill>
                  <a:srgbClr val="404040"/>
                </a:solidFill>
                <a:latin typeface="Arial MT"/>
                <a:cs typeface="Arial MT"/>
              </a:rPr>
              <a:t>the</a:t>
            </a:r>
            <a:r>
              <a:rPr sz="1050" spc="2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rgbClr val="404040"/>
                </a:solidFill>
                <a:latin typeface="Arial MT"/>
                <a:cs typeface="Arial MT"/>
              </a:rPr>
              <a:t>synthesis</a:t>
            </a:r>
            <a:r>
              <a:rPr sz="1050" spc="2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rgbClr val="404040"/>
                </a:solidFill>
                <a:latin typeface="Arial MT"/>
                <a:cs typeface="Arial MT"/>
              </a:rPr>
              <a:t>of</a:t>
            </a:r>
            <a:r>
              <a:rPr sz="1050" spc="2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rgbClr val="404040"/>
                </a:solidFill>
                <a:latin typeface="Arial MT"/>
                <a:cs typeface="Arial MT"/>
              </a:rPr>
              <a:t>some</a:t>
            </a:r>
            <a:r>
              <a:rPr sz="1050" spc="2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050" spc="-10" dirty="0">
                <a:solidFill>
                  <a:srgbClr val="404040"/>
                </a:solidFill>
                <a:latin typeface="Arial MT"/>
                <a:cs typeface="Arial MT"/>
              </a:rPr>
              <a:t>chemicals</a:t>
            </a:r>
            <a:endParaRPr sz="1050" dirty="0">
              <a:latin typeface="Arial MT"/>
              <a:cs typeface="Arial MT"/>
            </a:endParaRPr>
          </a:p>
          <a:p>
            <a:pPr marL="13970" marR="255904" indent="8890">
              <a:lnSpc>
                <a:spcPct val="130000"/>
              </a:lnSpc>
              <a:spcBef>
                <a:spcPts val="400"/>
              </a:spcBef>
            </a:pPr>
            <a:r>
              <a:rPr sz="1350" dirty="0">
                <a:solidFill>
                  <a:srgbClr val="404040"/>
                </a:solidFill>
                <a:latin typeface="Arial MT"/>
                <a:cs typeface="Arial MT"/>
              </a:rPr>
              <a:t>substances</a:t>
            </a:r>
            <a:r>
              <a:rPr sz="1350" spc="2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350" dirty="0">
                <a:solidFill>
                  <a:srgbClr val="404040"/>
                </a:solidFill>
                <a:latin typeface="Arial MT"/>
                <a:cs typeface="Arial MT"/>
              </a:rPr>
              <a:t>in</a:t>
            </a:r>
            <a:r>
              <a:rPr sz="1350" spc="3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350" dirty="0">
                <a:solidFill>
                  <a:srgbClr val="404040"/>
                </a:solidFill>
                <a:latin typeface="Arial MT"/>
                <a:cs typeface="Arial MT"/>
              </a:rPr>
              <a:t>the</a:t>
            </a:r>
            <a:r>
              <a:rPr sz="1350" spc="3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350" dirty="0">
                <a:solidFill>
                  <a:srgbClr val="404040"/>
                </a:solidFill>
                <a:latin typeface="Arial MT"/>
                <a:cs typeface="Arial MT"/>
              </a:rPr>
              <a:t>cell.</a:t>
            </a:r>
            <a:r>
              <a:rPr sz="1350" spc="3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350" dirty="0">
                <a:solidFill>
                  <a:srgbClr val="404040"/>
                </a:solidFill>
                <a:latin typeface="Arial MT"/>
                <a:cs typeface="Arial MT"/>
              </a:rPr>
              <a:t>This</a:t>
            </a:r>
            <a:r>
              <a:rPr sz="1350" spc="3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350" spc="-20" dirty="0">
                <a:solidFill>
                  <a:srgbClr val="404040"/>
                </a:solidFill>
                <a:latin typeface="Arial MT"/>
                <a:cs typeface="Arial MT"/>
              </a:rPr>
              <a:t>type </a:t>
            </a:r>
            <a:r>
              <a:rPr sz="1400" dirty="0">
                <a:solidFill>
                  <a:srgbClr val="404040"/>
                </a:solidFill>
                <a:latin typeface="Arial MT"/>
                <a:cs typeface="Arial MT"/>
              </a:rPr>
              <a:t>mutations</a:t>
            </a:r>
            <a:r>
              <a:rPr sz="1400" spc="5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04040"/>
                </a:solidFill>
                <a:latin typeface="Arial MT"/>
                <a:cs typeface="Arial MT"/>
              </a:rPr>
              <a:t>lead</a:t>
            </a:r>
            <a:r>
              <a:rPr sz="1400" spc="6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04040"/>
                </a:solidFill>
                <a:latin typeface="Arial MT"/>
                <a:cs typeface="Arial MT"/>
              </a:rPr>
              <a:t>to</a:t>
            </a:r>
            <a:r>
              <a:rPr sz="1400" spc="6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04040"/>
                </a:solidFill>
                <a:latin typeface="Arial MT"/>
                <a:cs typeface="Arial MT"/>
              </a:rPr>
              <a:t>a</a:t>
            </a:r>
            <a:r>
              <a:rPr sz="1400" spc="6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04040"/>
                </a:solidFill>
                <a:latin typeface="Arial MT"/>
                <a:cs typeface="Arial MT"/>
              </a:rPr>
              <a:t>change</a:t>
            </a:r>
            <a:r>
              <a:rPr sz="1400" spc="6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04040"/>
                </a:solidFill>
                <a:latin typeface="Arial MT"/>
                <a:cs typeface="Arial MT"/>
              </a:rPr>
              <a:t>in</a:t>
            </a:r>
            <a:r>
              <a:rPr sz="1400" spc="6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400" spc="-25" dirty="0">
                <a:solidFill>
                  <a:srgbClr val="404040"/>
                </a:solidFill>
                <a:latin typeface="Arial MT"/>
                <a:cs typeface="Arial MT"/>
              </a:rPr>
              <a:t>the </a:t>
            </a:r>
            <a:r>
              <a:rPr sz="1400" dirty="0">
                <a:solidFill>
                  <a:srgbClr val="404040"/>
                </a:solidFill>
                <a:latin typeface="Arial MT"/>
                <a:cs typeface="Arial MT"/>
              </a:rPr>
              <a:t>metabolism</a:t>
            </a:r>
            <a:r>
              <a:rPr sz="1400" spc="8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04040"/>
                </a:solidFill>
                <a:latin typeface="Arial MT"/>
                <a:cs typeface="Arial MT"/>
              </a:rPr>
              <a:t>of</a:t>
            </a:r>
            <a:r>
              <a:rPr sz="1400" spc="8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04040"/>
                </a:solidFill>
                <a:latin typeface="Arial MT"/>
                <a:cs typeface="Arial MT"/>
              </a:rPr>
              <a:t>substances</a:t>
            </a:r>
            <a:r>
              <a:rPr sz="1400" spc="9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04040"/>
                </a:solidFill>
                <a:latin typeface="Arial MT"/>
                <a:cs typeface="Arial MT"/>
              </a:rPr>
              <a:t>in</a:t>
            </a:r>
            <a:r>
              <a:rPr sz="1400" spc="8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400" spc="-25" dirty="0">
                <a:solidFill>
                  <a:srgbClr val="404040"/>
                </a:solidFill>
                <a:latin typeface="Arial MT"/>
                <a:cs typeface="Arial MT"/>
              </a:rPr>
              <a:t>the </a:t>
            </a:r>
            <a:r>
              <a:rPr sz="1400" dirty="0">
                <a:solidFill>
                  <a:srgbClr val="404040"/>
                </a:solidFill>
                <a:latin typeface="Arial MT"/>
                <a:cs typeface="Arial MT"/>
              </a:rPr>
              <a:t>cell.</a:t>
            </a:r>
            <a:r>
              <a:rPr sz="1400" spc="4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04040"/>
                </a:solidFill>
                <a:latin typeface="Arial MT"/>
                <a:cs typeface="Arial MT"/>
              </a:rPr>
              <a:t>An</a:t>
            </a:r>
            <a:r>
              <a:rPr sz="1400" spc="5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04040"/>
                </a:solidFill>
                <a:latin typeface="Arial MT"/>
                <a:cs typeface="Arial MT"/>
              </a:rPr>
              <a:t>example</a:t>
            </a:r>
            <a:r>
              <a:rPr sz="1400" spc="4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04040"/>
                </a:solidFill>
                <a:latin typeface="Arial MT"/>
                <a:cs typeface="Arial MT"/>
              </a:rPr>
              <a:t>of</a:t>
            </a:r>
            <a:r>
              <a:rPr sz="1400" spc="5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400" spc="-20" dirty="0">
                <a:solidFill>
                  <a:srgbClr val="404040"/>
                </a:solidFill>
                <a:latin typeface="Arial MT"/>
                <a:cs typeface="Arial MT"/>
              </a:rPr>
              <a:t>such</a:t>
            </a:r>
            <a:endParaRPr sz="1400" dirty="0">
              <a:latin typeface="Arial MT"/>
              <a:cs typeface="Arial MT"/>
            </a:endParaRPr>
          </a:p>
          <a:p>
            <a:pPr marL="22860" marR="5080" indent="-9525">
              <a:lnSpc>
                <a:spcPct val="133400"/>
              </a:lnSpc>
              <a:spcBef>
                <a:spcPts val="5"/>
              </a:spcBef>
            </a:pPr>
            <a:r>
              <a:rPr sz="1350" dirty="0">
                <a:solidFill>
                  <a:srgbClr val="404040"/>
                </a:solidFill>
                <a:latin typeface="Arial MT"/>
                <a:cs typeface="Arial MT"/>
              </a:rPr>
              <a:t>mutation</a:t>
            </a:r>
            <a:r>
              <a:rPr sz="1350" spc="5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350" dirty="0">
                <a:solidFill>
                  <a:srgbClr val="404040"/>
                </a:solidFill>
                <a:latin typeface="Arial MT"/>
                <a:cs typeface="Arial MT"/>
              </a:rPr>
              <a:t>can</a:t>
            </a:r>
            <a:r>
              <a:rPr sz="1350" spc="5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350" dirty="0">
                <a:solidFill>
                  <a:srgbClr val="404040"/>
                </a:solidFill>
                <a:latin typeface="Arial MT"/>
                <a:cs typeface="Arial MT"/>
              </a:rPr>
              <a:t>cause</a:t>
            </a:r>
            <a:r>
              <a:rPr sz="1350" spc="5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350" spc="-10" dirty="0">
                <a:solidFill>
                  <a:srgbClr val="404040"/>
                </a:solidFill>
                <a:latin typeface="Arial MT"/>
                <a:cs typeface="Arial MT"/>
              </a:rPr>
              <a:t>insulin-dependent </a:t>
            </a:r>
            <a:r>
              <a:rPr sz="1350" dirty="0">
                <a:solidFill>
                  <a:srgbClr val="404040"/>
                </a:solidFill>
                <a:latin typeface="Arial MT"/>
                <a:cs typeface="Arial MT"/>
              </a:rPr>
              <a:t>diabetes.</a:t>
            </a:r>
            <a:r>
              <a:rPr sz="1350" spc="2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350" dirty="0">
                <a:solidFill>
                  <a:srgbClr val="404040"/>
                </a:solidFill>
                <a:latin typeface="Arial MT"/>
                <a:cs typeface="Arial MT"/>
              </a:rPr>
              <a:t>The</a:t>
            </a:r>
            <a:r>
              <a:rPr sz="1350" spc="2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350" dirty="0">
                <a:solidFill>
                  <a:srgbClr val="404040"/>
                </a:solidFill>
                <a:latin typeface="Arial MT"/>
                <a:cs typeface="Arial MT"/>
              </a:rPr>
              <a:t>cells</a:t>
            </a:r>
            <a:r>
              <a:rPr sz="1350" spc="3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350" dirty="0">
                <a:solidFill>
                  <a:srgbClr val="404040"/>
                </a:solidFill>
                <a:latin typeface="Arial MT"/>
                <a:cs typeface="Arial MT"/>
              </a:rPr>
              <a:t>of</a:t>
            </a:r>
            <a:r>
              <a:rPr sz="1350" spc="3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350" dirty="0">
                <a:solidFill>
                  <a:srgbClr val="404040"/>
                </a:solidFill>
                <a:latin typeface="Arial MT"/>
                <a:cs typeface="Arial MT"/>
              </a:rPr>
              <a:t>the</a:t>
            </a:r>
            <a:r>
              <a:rPr sz="1350" spc="3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350" spc="-10" dirty="0">
                <a:solidFill>
                  <a:srgbClr val="404040"/>
                </a:solidFill>
                <a:latin typeface="Arial MT"/>
                <a:cs typeface="Arial MT"/>
              </a:rPr>
              <a:t>pancreas</a:t>
            </a:r>
            <a:endParaRPr sz="135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1350" dirty="0">
              <a:latin typeface="Arial MT"/>
              <a:cs typeface="Arial MT"/>
            </a:endParaRPr>
          </a:p>
          <a:p>
            <a:pPr marL="12700" marR="222885" indent="4445">
              <a:lnSpc>
                <a:spcPct val="137400"/>
              </a:lnSpc>
            </a:pPr>
            <a:r>
              <a:rPr sz="1450" dirty="0">
                <a:solidFill>
                  <a:srgbClr val="404040"/>
                </a:solidFill>
                <a:latin typeface="Arial MT"/>
                <a:cs typeface="Arial MT"/>
              </a:rPr>
              <a:t>gland of those suffering from </a:t>
            </a:r>
            <a:r>
              <a:rPr sz="1450" spc="-20" dirty="0">
                <a:solidFill>
                  <a:srgbClr val="404040"/>
                </a:solidFill>
                <a:latin typeface="Arial MT"/>
                <a:cs typeface="Arial MT"/>
              </a:rPr>
              <a:t>this </a:t>
            </a:r>
            <a:r>
              <a:rPr sz="1400" dirty="0">
                <a:solidFill>
                  <a:srgbClr val="404040"/>
                </a:solidFill>
                <a:latin typeface="Arial MT"/>
                <a:cs typeface="Arial MT"/>
              </a:rPr>
              <a:t>they</a:t>
            </a:r>
            <a:r>
              <a:rPr sz="1400" spc="6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04040"/>
                </a:solidFill>
                <a:latin typeface="Arial MT"/>
                <a:cs typeface="Arial MT"/>
              </a:rPr>
              <a:t>do</a:t>
            </a:r>
            <a:r>
              <a:rPr sz="1400" spc="6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04040"/>
                </a:solidFill>
                <a:latin typeface="Arial MT"/>
                <a:cs typeface="Arial MT"/>
              </a:rPr>
              <a:t>not</a:t>
            </a:r>
            <a:r>
              <a:rPr sz="1400" spc="6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04040"/>
                </a:solidFill>
                <a:latin typeface="Arial MT"/>
                <a:cs typeface="Arial MT"/>
              </a:rPr>
              <a:t>produce</a:t>
            </a:r>
            <a:r>
              <a:rPr sz="1400" spc="6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404040"/>
                </a:solidFill>
                <a:latin typeface="Arial MT"/>
                <a:cs typeface="Arial MT"/>
              </a:rPr>
              <a:t>disease </a:t>
            </a:r>
            <a:r>
              <a:rPr sz="1350" dirty="0">
                <a:solidFill>
                  <a:srgbClr val="404040"/>
                </a:solidFill>
                <a:latin typeface="Arial MT"/>
                <a:cs typeface="Arial MT"/>
              </a:rPr>
              <a:t>sufficient</a:t>
            </a:r>
            <a:r>
              <a:rPr sz="1350" spc="5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350" dirty="0">
                <a:solidFill>
                  <a:srgbClr val="404040"/>
                </a:solidFill>
                <a:latin typeface="Arial MT"/>
                <a:cs typeface="Arial MT"/>
              </a:rPr>
              <a:t>quantity</a:t>
            </a:r>
            <a:r>
              <a:rPr sz="1350" spc="5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350" spc="-25" dirty="0">
                <a:solidFill>
                  <a:srgbClr val="404040"/>
                </a:solidFill>
                <a:latin typeface="Arial MT"/>
                <a:cs typeface="Arial MT"/>
              </a:rPr>
              <a:t>of</a:t>
            </a:r>
            <a:endParaRPr sz="1350" dirty="0">
              <a:latin typeface="Arial MT"/>
              <a:cs typeface="Arial MT"/>
            </a:endParaRPr>
          </a:p>
          <a:p>
            <a:pPr marL="16510">
              <a:lnSpc>
                <a:spcPct val="100000"/>
              </a:lnSpc>
              <a:spcBef>
                <a:spcPts val="525"/>
              </a:spcBef>
            </a:pPr>
            <a:r>
              <a:rPr sz="1400" dirty="0">
                <a:solidFill>
                  <a:srgbClr val="404040"/>
                </a:solidFill>
                <a:latin typeface="Arial MT"/>
                <a:cs typeface="Arial MT"/>
              </a:rPr>
              <a:t>the</a:t>
            </a:r>
            <a:r>
              <a:rPr sz="1400" spc="6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04040"/>
                </a:solidFill>
                <a:latin typeface="Arial MT"/>
                <a:cs typeface="Arial MT"/>
              </a:rPr>
              <a:t>protein</a:t>
            </a:r>
            <a:r>
              <a:rPr sz="1400" spc="6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404040"/>
                </a:solidFill>
                <a:latin typeface="Arial MT"/>
                <a:cs typeface="Arial MT"/>
              </a:rPr>
              <a:t>insulin.</a:t>
            </a:r>
            <a:endParaRPr sz="1400" dirty="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24521" y="1721272"/>
            <a:ext cx="5935345" cy="22212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3810">
              <a:lnSpc>
                <a:spcPct val="109100"/>
              </a:lnSpc>
              <a:spcBef>
                <a:spcPts val="95"/>
              </a:spcBef>
            </a:pPr>
            <a:r>
              <a:rPr sz="1650" dirty="0">
                <a:latin typeface="Arial MT"/>
                <a:cs typeface="Arial MT"/>
              </a:rPr>
              <a:t>Mutations</a:t>
            </a:r>
            <a:r>
              <a:rPr sz="1650" spc="60" dirty="0">
                <a:latin typeface="Arial MT"/>
                <a:cs typeface="Arial MT"/>
              </a:rPr>
              <a:t> </a:t>
            </a:r>
            <a:r>
              <a:rPr sz="1650" dirty="0">
                <a:latin typeface="Arial MT"/>
                <a:cs typeface="Arial MT"/>
              </a:rPr>
              <a:t>should</a:t>
            </a:r>
            <a:r>
              <a:rPr sz="1650" spc="65" dirty="0">
                <a:latin typeface="Arial MT"/>
                <a:cs typeface="Arial MT"/>
              </a:rPr>
              <a:t> </a:t>
            </a:r>
            <a:r>
              <a:rPr sz="1650" dirty="0">
                <a:latin typeface="Arial MT"/>
                <a:cs typeface="Arial MT"/>
              </a:rPr>
              <a:t>not</a:t>
            </a:r>
            <a:r>
              <a:rPr sz="1650" spc="65" dirty="0">
                <a:latin typeface="Arial MT"/>
                <a:cs typeface="Arial MT"/>
              </a:rPr>
              <a:t> </a:t>
            </a:r>
            <a:r>
              <a:rPr sz="1650" dirty="0">
                <a:latin typeface="Arial MT"/>
                <a:cs typeface="Arial MT"/>
              </a:rPr>
              <a:t>be</a:t>
            </a:r>
            <a:r>
              <a:rPr sz="1650" spc="65" dirty="0">
                <a:latin typeface="Arial MT"/>
                <a:cs typeface="Arial MT"/>
              </a:rPr>
              <a:t> </a:t>
            </a:r>
            <a:r>
              <a:rPr sz="1650" dirty="0">
                <a:latin typeface="Arial MT"/>
                <a:cs typeface="Arial MT"/>
              </a:rPr>
              <a:t>considered</a:t>
            </a:r>
            <a:r>
              <a:rPr sz="1650" spc="65" dirty="0">
                <a:latin typeface="Arial MT"/>
                <a:cs typeface="Arial MT"/>
              </a:rPr>
              <a:t> </a:t>
            </a:r>
            <a:r>
              <a:rPr sz="1650" dirty="0">
                <a:latin typeface="Arial MT"/>
                <a:cs typeface="Arial MT"/>
              </a:rPr>
              <a:t>as</a:t>
            </a:r>
            <a:r>
              <a:rPr sz="1650" spc="65" dirty="0">
                <a:latin typeface="Arial MT"/>
                <a:cs typeface="Arial MT"/>
              </a:rPr>
              <a:t> </a:t>
            </a:r>
            <a:r>
              <a:rPr sz="1650" dirty="0">
                <a:latin typeface="Arial MT"/>
                <a:cs typeface="Arial MT"/>
              </a:rPr>
              <a:t>harmful</a:t>
            </a:r>
            <a:r>
              <a:rPr sz="1650" spc="65" dirty="0">
                <a:latin typeface="Arial MT"/>
                <a:cs typeface="Arial MT"/>
              </a:rPr>
              <a:t> </a:t>
            </a:r>
            <a:r>
              <a:rPr sz="1650" dirty="0">
                <a:latin typeface="Arial MT"/>
                <a:cs typeface="Arial MT"/>
              </a:rPr>
              <a:t>or</a:t>
            </a:r>
            <a:r>
              <a:rPr sz="1650" spc="65" dirty="0">
                <a:latin typeface="Arial MT"/>
                <a:cs typeface="Arial MT"/>
              </a:rPr>
              <a:t> </a:t>
            </a:r>
            <a:r>
              <a:rPr sz="1650" spc="-10" dirty="0">
                <a:latin typeface="Arial MT"/>
                <a:cs typeface="Arial MT"/>
              </a:rPr>
              <a:t>beneficial, </a:t>
            </a:r>
            <a:r>
              <a:rPr sz="1650" dirty="0">
                <a:latin typeface="Arial MT"/>
                <a:cs typeface="Arial MT"/>
              </a:rPr>
              <a:t>because</a:t>
            </a:r>
            <a:r>
              <a:rPr sz="1650" spc="65" dirty="0">
                <a:latin typeface="Arial MT"/>
                <a:cs typeface="Arial MT"/>
              </a:rPr>
              <a:t> </a:t>
            </a:r>
            <a:r>
              <a:rPr sz="1650" dirty="0">
                <a:latin typeface="Arial MT"/>
                <a:cs typeface="Arial MT"/>
              </a:rPr>
              <a:t>the</a:t>
            </a:r>
            <a:r>
              <a:rPr sz="1650" spc="70" dirty="0">
                <a:latin typeface="Arial MT"/>
                <a:cs typeface="Arial MT"/>
              </a:rPr>
              <a:t> </a:t>
            </a:r>
            <a:r>
              <a:rPr sz="1650" dirty="0">
                <a:latin typeface="Arial MT"/>
                <a:cs typeface="Arial MT"/>
              </a:rPr>
              <a:t>effect</a:t>
            </a:r>
            <a:r>
              <a:rPr sz="1650" spc="70" dirty="0">
                <a:latin typeface="Arial MT"/>
                <a:cs typeface="Arial MT"/>
              </a:rPr>
              <a:t> </a:t>
            </a:r>
            <a:r>
              <a:rPr sz="1650" dirty="0">
                <a:latin typeface="Arial MT"/>
                <a:cs typeface="Arial MT"/>
              </a:rPr>
              <a:t>they</a:t>
            </a:r>
            <a:r>
              <a:rPr sz="1650" spc="70" dirty="0">
                <a:latin typeface="Arial MT"/>
                <a:cs typeface="Arial MT"/>
              </a:rPr>
              <a:t> </a:t>
            </a:r>
            <a:r>
              <a:rPr sz="1650" dirty="0">
                <a:latin typeface="Arial MT"/>
                <a:cs typeface="Arial MT"/>
              </a:rPr>
              <a:t>have</a:t>
            </a:r>
            <a:r>
              <a:rPr sz="1650" spc="70" dirty="0">
                <a:latin typeface="Arial MT"/>
                <a:cs typeface="Arial MT"/>
              </a:rPr>
              <a:t> </a:t>
            </a:r>
            <a:r>
              <a:rPr sz="1650" dirty="0">
                <a:latin typeface="Arial MT"/>
                <a:cs typeface="Arial MT"/>
              </a:rPr>
              <a:t>on</a:t>
            </a:r>
            <a:r>
              <a:rPr sz="1650" spc="70" dirty="0">
                <a:latin typeface="Arial MT"/>
                <a:cs typeface="Arial MT"/>
              </a:rPr>
              <a:t> </a:t>
            </a:r>
            <a:r>
              <a:rPr sz="1650" dirty="0">
                <a:latin typeface="Arial MT"/>
                <a:cs typeface="Arial MT"/>
              </a:rPr>
              <a:t>the</a:t>
            </a:r>
            <a:r>
              <a:rPr sz="1650" spc="70" dirty="0">
                <a:latin typeface="Arial MT"/>
                <a:cs typeface="Arial MT"/>
              </a:rPr>
              <a:t> </a:t>
            </a:r>
            <a:r>
              <a:rPr sz="1650" dirty="0">
                <a:latin typeface="Arial MT"/>
                <a:cs typeface="Arial MT"/>
              </a:rPr>
              <a:t>organism</a:t>
            </a:r>
            <a:r>
              <a:rPr sz="1650" spc="70" dirty="0">
                <a:latin typeface="Arial MT"/>
                <a:cs typeface="Arial MT"/>
              </a:rPr>
              <a:t> </a:t>
            </a:r>
            <a:r>
              <a:rPr sz="1650" dirty="0">
                <a:latin typeface="Arial MT"/>
                <a:cs typeface="Arial MT"/>
              </a:rPr>
              <a:t>depends</a:t>
            </a:r>
            <a:r>
              <a:rPr sz="1650" spc="70" dirty="0">
                <a:latin typeface="Arial MT"/>
                <a:cs typeface="Arial MT"/>
              </a:rPr>
              <a:t> </a:t>
            </a:r>
            <a:r>
              <a:rPr sz="1650" dirty="0">
                <a:latin typeface="Arial MT"/>
                <a:cs typeface="Arial MT"/>
              </a:rPr>
              <a:t>on</a:t>
            </a:r>
            <a:r>
              <a:rPr sz="1650" spc="70" dirty="0">
                <a:latin typeface="Arial MT"/>
                <a:cs typeface="Arial MT"/>
              </a:rPr>
              <a:t> </a:t>
            </a:r>
            <a:r>
              <a:rPr sz="1650" spc="-25" dirty="0">
                <a:latin typeface="Arial MT"/>
                <a:cs typeface="Arial MT"/>
              </a:rPr>
              <a:t>the </a:t>
            </a:r>
            <a:r>
              <a:rPr sz="1650" dirty="0">
                <a:latin typeface="Arial MT"/>
                <a:cs typeface="Arial MT"/>
              </a:rPr>
              <a:t>environment.</a:t>
            </a:r>
            <a:r>
              <a:rPr sz="1650" spc="105" dirty="0">
                <a:latin typeface="Arial MT"/>
                <a:cs typeface="Arial MT"/>
              </a:rPr>
              <a:t> </a:t>
            </a:r>
            <a:r>
              <a:rPr sz="1650" dirty="0">
                <a:latin typeface="Arial MT"/>
                <a:cs typeface="Arial MT"/>
              </a:rPr>
              <a:t>Thus,</a:t>
            </a:r>
            <a:r>
              <a:rPr sz="1650" spc="110" dirty="0">
                <a:latin typeface="Arial MT"/>
                <a:cs typeface="Arial MT"/>
              </a:rPr>
              <a:t> </a:t>
            </a:r>
            <a:r>
              <a:rPr sz="1650" dirty="0">
                <a:latin typeface="Arial MT"/>
                <a:cs typeface="Arial MT"/>
              </a:rPr>
              <a:t>under</a:t>
            </a:r>
            <a:r>
              <a:rPr sz="1650" spc="110" dirty="0">
                <a:latin typeface="Arial MT"/>
                <a:cs typeface="Arial MT"/>
              </a:rPr>
              <a:t> </a:t>
            </a:r>
            <a:r>
              <a:rPr sz="1650" dirty="0">
                <a:latin typeface="Arial MT"/>
                <a:cs typeface="Arial MT"/>
              </a:rPr>
              <a:t>some</a:t>
            </a:r>
            <a:r>
              <a:rPr sz="1650" spc="110" dirty="0">
                <a:latin typeface="Arial MT"/>
                <a:cs typeface="Arial MT"/>
              </a:rPr>
              <a:t> </a:t>
            </a:r>
            <a:r>
              <a:rPr sz="1650" dirty="0">
                <a:latin typeface="Arial MT"/>
                <a:cs typeface="Arial MT"/>
              </a:rPr>
              <a:t>environmental</a:t>
            </a:r>
            <a:r>
              <a:rPr sz="1650" spc="110" dirty="0">
                <a:latin typeface="Arial MT"/>
                <a:cs typeface="Arial MT"/>
              </a:rPr>
              <a:t> </a:t>
            </a:r>
            <a:r>
              <a:rPr sz="1650" dirty="0">
                <a:latin typeface="Arial MT"/>
                <a:cs typeface="Arial MT"/>
              </a:rPr>
              <a:t>conditions,</a:t>
            </a:r>
            <a:r>
              <a:rPr sz="1650" spc="105" dirty="0">
                <a:latin typeface="Arial MT"/>
                <a:cs typeface="Arial MT"/>
              </a:rPr>
              <a:t> </a:t>
            </a:r>
            <a:r>
              <a:rPr sz="1650" spc="-50" dirty="0">
                <a:latin typeface="Arial MT"/>
                <a:cs typeface="Arial MT"/>
              </a:rPr>
              <a:t>a </a:t>
            </a:r>
            <a:r>
              <a:rPr sz="1650" dirty="0">
                <a:latin typeface="Arial MT"/>
                <a:cs typeface="Arial MT"/>
              </a:rPr>
              <a:t>certain</a:t>
            </a:r>
            <a:r>
              <a:rPr sz="1650" spc="60" dirty="0">
                <a:latin typeface="Arial MT"/>
                <a:cs typeface="Arial MT"/>
              </a:rPr>
              <a:t> </a:t>
            </a:r>
            <a:r>
              <a:rPr sz="1650" dirty="0">
                <a:latin typeface="Arial MT"/>
                <a:cs typeface="Arial MT"/>
              </a:rPr>
              <a:t>mutation</a:t>
            </a:r>
            <a:r>
              <a:rPr sz="1650" spc="65" dirty="0">
                <a:latin typeface="Arial MT"/>
                <a:cs typeface="Arial MT"/>
              </a:rPr>
              <a:t> </a:t>
            </a:r>
            <a:r>
              <a:rPr sz="1650" dirty="0">
                <a:latin typeface="Arial MT"/>
                <a:cs typeface="Arial MT"/>
              </a:rPr>
              <a:t>can</a:t>
            </a:r>
            <a:r>
              <a:rPr sz="1650" spc="65" dirty="0">
                <a:latin typeface="Arial MT"/>
                <a:cs typeface="Arial MT"/>
              </a:rPr>
              <a:t> </a:t>
            </a:r>
            <a:r>
              <a:rPr sz="1650" dirty="0">
                <a:latin typeface="Arial MT"/>
                <a:cs typeface="Arial MT"/>
              </a:rPr>
              <a:t>be</a:t>
            </a:r>
            <a:r>
              <a:rPr sz="1650" spc="65" dirty="0">
                <a:latin typeface="Arial MT"/>
                <a:cs typeface="Arial MT"/>
              </a:rPr>
              <a:t> </a:t>
            </a:r>
            <a:r>
              <a:rPr sz="1650" dirty="0">
                <a:latin typeface="Arial MT"/>
                <a:cs typeface="Arial MT"/>
              </a:rPr>
              <a:t>beneficial,</a:t>
            </a:r>
            <a:r>
              <a:rPr sz="1650" spc="65" dirty="0">
                <a:latin typeface="Arial MT"/>
                <a:cs typeface="Arial MT"/>
              </a:rPr>
              <a:t> </a:t>
            </a:r>
            <a:r>
              <a:rPr sz="1650" dirty="0">
                <a:latin typeface="Arial MT"/>
                <a:cs typeface="Arial MT"/>
              </a:rPr>
              <a:t>and</a:t>
            </a:r>
            <a:r>
              <a:rPr sz="1650" spc="65" dirty="0">
                <a:latin typeface="Arial MT"/>
                <a:cs typeface="Arial MT"/>
              </a:rPr>
              <a:t> </a:t>
            </a:r>
            <a:r>
              <a:rPr sz="1650" dirty="0">
                <a:latin typeface="Arial MT"/>
                <a:cs typeface="Arial MT"/>
              </a:rPr>
              <a:t>under</a:t>
            </a:r>
            <a:r>
              <a:rPr sz="1650" spc="65" dirty="0">
                <a:latin typeface="Arial MT"/>
                <a:cs typeface="Arial MT"/>
              </a:rPr>
              <a:t> </a:t>
            </a:r>
            <a:r>
              <a:rPr sz="1650" dirty="0">
                <a:latin typeface="Arial MT"/>
                <a:cs typeface="Arial MT"/>
              </a:rPr>
              <a:t>others</a:t>
            </a:r>
            <a:r>
              <a:rPr sz="1650" spc="65" dirty="0">
                <a:latin typeface="Arial MT"/>
                <a:cs typeface="Arial MT"/>
              </a:rPr>
              <a:t> </a:t>
            </a:r>
            <a:r>
              <a:rPr sz="1650" dirty="0">
                <a:latin typeface="Arial MT"/>
                <a:cs typeface="Arial MT"/>
              </a:rPr>
              <a:t>it</a:t>
            </a:r>
            <a:r>
              <a:rPr sz="1650" spc="65" dirty="0">
                <a:latin typeface="Arial MT"/>
                <a:cs typeface="Arial MT"/>
              </a:rPr>
              <a:t> </a:t>
            </a:r>
            <a:r>
              <a:rPr sz="1650" dirty="0">
                <a:latin typeface="Arial MT"/>
                <a:cs typeface="Arial MT"/>
              </a:rPr>
              <a:t>can</a:t>
            </a:r>
            <a:r>
              <a:rPr sz="1650" spc="65" dirty="0">
                <a:latin typeface="Arial MT"/>
                <a:cs typeface="Arial MT"/>
              </a:rPr>
              <a:t> </a:t>
            </a:r>
            <a:r>
              <a:rPr sz="1650" spc="-25" dirty="0">
                <a:latin typeface="Arial MT"/>
                <a:cs typeface="Arial MT"/>
              </a:rPr>
              <a:t>be </a:t>
            </a:r>
            <a:r>
              <a:rPr sz="1650" dirty="0">
                <a:latin typeface="Arial MT"/>
                <a:cs typeface="Arial MT"/>
              </a:rPr>
              <a:t>harmful.</a:t>
            </a:r>
            <a:r>
              <a:rPr sz="1650" spc="70" dirty="0">
                <a:latin typeface="Arial MT"/>
                <a:cs typeface="Arial MT"/>
              </a:rPr>
              <a:t> </a:t>
            </a:r>
            <a:r>
              <a:rPr sz="1650" dirty="0">
                <a:latin typeface="Arial MT"/>
                <a:cs typeface="Arial MT"/>
              </a:rPr>
              <a:t>According</a:t>
            </a:r>
            <a:r>
              <a:rPr sz="1650" spc="70" dirty="0">
                <a:latin typeface="Arial MT"/>
                <a:cs typeface="Arial MT"/>
              </a:rPr>
              <a:t> </a:t>
            </a:r>
            <a:r>
              <a:rPr sz="1650" dirty="0">
                <a:latin typeface="Arial MT"/>
                <a:cs typeface="Arial MT"/>
              </a:rPr>
              <a:t>to</a:t>
            </a:r>
            <a:r>
              <a:rPr sz="1650" spc="70" dirty="0">
                <a:latin typeface="Arial MT"/>
                <a:cs typeface="Arial MT"/>
              </a:rPr>
              <a:t> </a:t>
            </a:r>
            <a:r>
              <a:rPr sz="1650" dirty="0">
                <a:latin typeface="Arial MT"/>
                <a:cs typeface="Arial MT"/>
              </a:rPr>
              <a:t>the</a:t>
            </a:r>
            <a:r>
              <a:rPr sz="1650" spc="70" dirty="0">
                <a:latin typeface="Arial MT"/>
                <a:cs typeface="Arial MT"/>
              </a:rPr>
              <a:t> </a:t>
            </a:r>
            <a:r>
              <a:rPr sz="1650" dirty="0">
                <a:latin typeface="Arial MT"/>
                <a:cs typeface="Arial MT"/>
              </a:rPr>
              <a:t>changes</a:t>
            </a:r>
            <a:r>
              <a:rPr sz="1650" spc="70" dirty="0">
                <a:latin typeface="Arial MT"/>
                <a:cs typeface="Arial MT"/>
              </a:rPr>
              <a:t> </a:t>
            </a:r>
            <a:r>
              <a:rPr sz="1650" dirty="0">
                <a:latin typeface="Arial MT"/>
                <a:cs typeface="Arial MT"/>
              </a:rPr>
              <a:t>that</a:t>
            </a:r>
            <a:r>
              <a:rPr sz="1650" spc="70" dirty="0">
                <a:latin typeface="Arial MT"/>
                <a:cs typeface="Arial MT"/>
              </a:rPr>
              <a:t> </a:t>
            </a:r>
            <a:r>
              <a:rPr sz="1650" dirty="0">
                <a:latin typeface="Arial MT"/>
                <a:cs typeface="Arial MT"/>
              </a:rPr>
              <a:t>mutations</a:t>
            </a:r>
            <a:r>
              <a:rPr sz="1650" spc="70" dirty="0">
                <a:latin typeface="Arial MT"/>
                <a:cs typeface="Arial MT"/>
              </a:rPr>
              <a:t> </a:t>
            </a:r>
            <a:r>
              <a:rPr sz="1650" dirty="0">
                <a:latin typeface="Arial MT"/>
                <a:cs typeface="Arial MT"/>
              </a:rPr>
              <a:t>cause</a:t>
            </a:r>
            <a:r>
              <a:rPr sz="1650" spc="70" dirty="0">
                <a:latin typeface="Arial MT"/>
                <a:cs typeface="Arial MT"/>
              </a:rPr>
              <a:t> </a:t>
            </a:r>
            <a:r>
              <a:rPr sz="1650" dirty="0">
                <a:latin typeface="Arial MT"/>
                <a:cs typeface="Arial MT"/>
              </a:rPr>
              <a:t>on</a:t>
            </a:r>
            <a:r>
              <a:rPr sz="1650" spc="70" dirty="0">
                <a:latin typeface="Arial MT"/>
                <a:cs typeface="Arial MT"/>
              </a:rPr>
              <a:t> </a:t>
            </a:r>
            <a:r>
              <a:rPr sz="1650" spc="-25" dirty="0">
                <a:latin typeface="Arial MT"/>
                <a:cs typeface="Arial MT"/>
              </a:rPr>
              <a:t>the </a:t>
            </a:r>
            <a:r>
              <a:rPr sz="1650" dirty="0">
                <a:latin typeface="Arial MT"/>
                <a:cs typeface="Arial MT"/>
              </a:rPr>
              <a:t>hereditary</a:t>
            </a:r>
            <a:r>
              <a:rPr sz="1650" spc="80" dirty="0">
                <a:latin typeface="Arial MT"/>
                <a:cs typeface="Arial MT"/>
              </a:rPr>
              <a:t> </a:t>
            </a:r>
            <a:r>
              <a:rPr sz="1650" dirty="0">
                <a:latin typeface="Arial MT"/>
                <a:cs typeface="Arial MT"/>
              </a:rPr>
              <a:t>structures,</a:t>
            </a:r>
            <a:r>
              <a:rPr sz="1650" spc="85" dirty="0">
                <a:latin typeface="Arial MT"/>
                <a:cs typeface="Arial MT"/>
              </a:rPr>
              <a:t> </a:t>
            </a:r>
            <a:r>
              <a:rPr sz="1650" dirty="0">
                <a:latin typeface="Arial MT"/>
                <a:cs typeface="Arial MT"/>
              </a:rPr>
              <a:t>mutations</a:t>
            </a:r>
            <a:r>
              <a:rPr sz="1650" spc="85" dirty="0">
                <a:latin typeface="Arial MT"/>
                <a:cs typeface="Arial MT"/>
              </a:rPr>
              <a:t> </a:t>
            </a:r>
            <a:r>
              <a:rPr sz="1650" dirty="0">
                <a:latin typeface="Arial MT"/>
                <a:cs typeface="Arial MT"/>
              </a:rPr>
              <a:t>are:</a:t>
            </a:r>
            <a:r>
              <a:rPr sz="1650" spc="85" dirty="0">
                <a:latin typeface="Arial MT"/>
                <a:cs typeface="Arial MT"/>
              </a:rPr>
              <a:t> </a:t>
            </a:r>
            <a:r>
              <a:rPr sz="1650" dirty="0">
                <a:latin typeface="Arial MT"/>
                <a:cs typeface="Arial MT"/>
              </a:rPr>
              <a:t>•Genomic</a:t>
            </a:r>
            <a:r>
              <a:rPr sz="1650" spc="80" dirty="0">
                <a:latin typeface="Arial MT"/>
                <a:cs typeface="Arial MT"/>
              </a:rPr>
              <a:t> </a:t>
            </a:r>
            <a:r>
              <a:rPr sz="1650" spc="-10" dirty="0">
                <a:latin typeface="Arial MT"/>
                <a:cs typeface="Arial MT"/>
              </a:rPr>
              <a:t>mutations</a:t>
            </a:r>
            <a:endParaRPr sz="1650">
              <a:latin typeface="Arial MT"/>
              <a:cs typeface="Arial MT"/>
            </a:endParaRPr>
          </a:p>
          <a:p>
            <a:pPr marL="13970" marR="453390" indent="1270">
              <a:lnSpc>
                <a:spcPts val="2160"/>
              </a:lnSpc>
              <a:spcBef>
                <a:spcPts val="100"/>
              </a:spcBef>
            </a:pPr>
            <a:r>
              <a:rPr sz="1650" dirty="0">
                <a:latin typeface="Arial MT"/>
                <a:cs typeface="Arial MT"/>
              </a:rPr>
              <a:t>•Chromosomal</a:t>
            </a:r>
            <a:r>
              <a:rPr sz="1650" spc="125" dirty="0">
                <a:latin typeface="Arial MT"/>
                <a:cs typeface="Arial MT"/>
              </a:rPr>
              <a:t> </a:t>
            </a:r>
            <a:r>
              <a:rPr sz="1650" dirty="0">
                <a:latin typeface="Arial MT"/>
                <a:cs typeface="Arial MT"/>
              </a:rPr>
              <a:t>aberrations</a:t>
            </a:r>
            <a:r>
              <a:rPr sz="1650" spc="130" dirty="0">
                <a:latin typeface="Arial MT"/>
                <a:cs typeface="Arial MT"/>
              </a:rPr>
              <a:t> </a:t>
            </a:r>
            <a:r>
              <a:rPr sz="1650" dirty="0">
                <a:latin typeface="Arial MT"/>
                <a:cs typeface="Arial MT"/>
              </a:rPr>
              <a:t>•Gene</a:t>
            </a:r>
            <a:r>
              <a:rPr sz="1650" spc="130" dirty="0">
                <a:latin typeface="Arial MT"/>
                <a:cs typeface="Arial MT"/>
              </a:rPr>
              <a:t> </a:t>
            </a:r>
            <a:r>
              <a:rPr sz="1650" dirty="0">
                <a:latin typeface="Arial MT"/>
                <a:cs typeface="Arial MT"/>
              </a:rPr>
              <a:t>mutations</a:t>
            </a:r>
            <a:r>
              <a:rPr sz="1650" spc="130" dirty="0">
                <a:latin typeface="Arial MT"/>
                <a:cs typeface="Arial MT"/>
              </a:rPr>
              <a:t> </a:t>
            </a:r>
            <a:r>
              <a:rPr sz="1650" spc="-10" dirty="0">
                <a:latin typeface="Arial MT"/>
                <a:cs typeface="Arial MT"/>
              </a:rPr>
              <a:t>•Cytoplasmic mutations</a:t>
            </a:r>
            <a:endParaRPr sz="165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59153" rIns="0" bIns="0" rtlCol="0">
            <a:spAutoFit/>
          </a:bodyPr>
          <a:lstStyle/>
          <a:p>
            <a:pPr marL="1704339">
              <a:lnSpc>
                <a:spcPct val="100000"/>
              </a:lnSpc>
              <a:spcBef>
                <a:spcPts val="100"/>
              </a:spcBef>
            </a:pPr>
            <a:r>
              <a:rPr dirty="0"/>
              <a:t>Thank</a:t>
            </a:r>
            <a:r>
              <a:rPr spc="-75" dirty="0"/>
              <a:t> </a:t>
            </a:r>
            <a:r>
              <a:rPr dirty="0"/>
              <a:t>you</a:t>
            </a:r>
            <a:r>
              <a:rPr spc="-70" dirty="0"/>
              <a:t> </a:t>
            </a:r>
            <a:r>
              <a:rPr dirty="0"/>
              <a:t>for</a:t>
            </a:r>
            <a:r>
              <a:rPr spc="-65" dirty="0"/>
              <a:t> </a:t>
            </a:r>
            <a:r>
              <a:rPr dirty="0"/>
              <a:t>your</a:t>
            </a:r>
            <a:r>
              <a:rPr spc="-70" dirty="0"/>
              <a:t> </a:t>
            </a:r>
            <a:r>
              <a:rPr spc="-10" dirty="0"/>
              <a:t>attention!!!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4935" y="28343"/>
            <a:ext cx="1205230" cy="11669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endParaRPr sz="650" dirty="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64876" y="613862"/>
            <a:ext cx="1962150" cy="42418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600" dirty="0"/>
              <a:t>The </a:t>
            </a:r>
            <a:r>
              <a:rPr sz="2600" spc="-10" dirty="0"/>
              <a:t>mutation</a:t>
            </a:r>
            <a:endParaRPr sz="2600"/>
          </a:p>
        </p:txBody>
      </p:sp>
      <p:sp>
        <p:nvSpPr>
          <p:cNvPr id="4" name="object 4"/>
          <p:cNvSpPr txBox="1"/>
          <p:nvPr/>
        </p:nvSpPr>
        <p:spPr>
          <a:xfrm>
            <a:off x="762253" y="952420"/>
            <a:ext cx="3451225" cy="3976370"/>
          </a:xfrm>
          <a:prstGeom prst="rect">
            <a:avLst/>
          </a:prstGeom>
        </p:spPr>
        <p:txBody>
          <a:bodyPr vert="horz" wrap="square" lIns="0" tIns="113664" rIns="0" bIns="0" rtlCol="0">
            <a:spAutoFit/>
          </a:bodyPr>
          <a:lstStyle/>
          <a:p>
            <a:pPr marL="29845">
              <a:lnSpc>
                <a:spcPct val="100000"/>
              </a:lnSpc>
              <a:spcBef>
                <a:spcPts val="894"/>
              </a:spcBef>
            </a:pPr>
            <a:r>
              <a:rPr sz="1650" dirty="0">
                <a:solidFill>
                  <a:srgbClr val="5FCBEF"/>
                </a:solidFill>
                <a:latin typeface="Arial MT"/>
                <a:cs typeface="Arial MT"/>
              </a:rPr>
              <a:t>variability</a:t>
            </a:r>
            <a:r>
              <a:rPr sz="1650" spc="65" dirty="0">
                <a:solidFill>
                  <a:srgbClr val="5FCBEF"/>
                </a:solidFill>
                <a:latin typeface="Arial MT"/>
                <a:cs typeface="Arial MT"/>
              </a:rPr>
              <a:t> </a:t>
            </a:r>
            <a:r>
              <a:rPr sz="1650" spc="-25" dirty="0">
                <a:solidFill>
                  <a:srgbClr val="5FCBEF"/>
                </a:solidFill>
                <a:latin typeface="Arial MT"/>
                <a:cs typeface="Arial MT"/>
              </a:rPr>
              <a:t>of</a:t>
            </a:r>
            <a:endParaRPr sz="1650" dirty="0">
              <a:latin typeface="Arial MT"/>
              <a:cs typeface="Arial MT"/>
            </a:endParaRPr>
          </a:p>
          <a:p>
            <a:pPr marL="17780">
              <a:lnSpc>
                <a:spcPct val="100000"/>
              </a:lnSpc>
              <a:spcBef>
                <a:spcPts val="1045"/>
              </a:spcBef>
            </a:pPr>
            <a:r>
              <a:rPr sz="2250" spc="-10" dirty="0">
                <a:solidFill>
                  <a:srgbClr val="5FCBEF"/>
                </a:solidFill>
                <a:latin typeface="Arial MT"/>
                <a:cs typeface="Arial MT"/>
              </a:rPr>
              <a:t>organisms</a:t>
            </a:r>
            <a:endParaRPr sz="225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90"/>
              </a:spcBef>
            </a:pPr>
            <a:endParaRPr sz="2250" dirty="0">
              <a:latin typeface="Arial MT"/>
              <a:cs typeface="Arial MT"/>
            </a:endParaRPr>
          </a:p>
          <a:p>
            <a:pPr marL="13970" marR="38100" indent="7620">
              <a:lnSpc>
                <a:spcPct val="116100"/>
              </a:lnSpc>
            </a:pPr>
            <a:r>
              <a:rPr sz="1400" dirty="0" smtClean="0">
                <a:solidFill>
                  <a:srgbClr val="404040"/>
                </a:solidFill>
                <a:latin typeface="Arial MT"/>
                <a:cs typeface="Arial MT"/>
              </a:rPr>
              <a:t>Mutational</a:t>
            </a:r>
            <a:r>
              <a:rPr sz="1400" spc="35" dirty="0" smtClean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04040"/>
                </a:solidFill>
                <a:latin typeface="Arial MT"/>
                <a:cs typeface="Arial MT"/>
              </a:rPr>
              <a:t>variability</a:t>
            </a:r>
            <a:r>
              <a:rPr sz="1400" spc="3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04040"/>
                </a:solidFill>
                <a:latin typeface="Arial MT"/>
                <a:cs typeface="Arial MT"/>
              </a:rPr>
              <a:t>of</a:t>
            </a:r>
            <a:r>
              <a:rPr sz="1400" spc="4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04040"/>
                </a:solidFill>
                <a:latin typeface="Arial MT"/>
                <a:cs typeface="Arial MT"/>
              </a:rPr>
              <a:t>organisms</a:t>
            </a:r>
            <a:r>
              <a:rPr sz="1400" spc="3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04040"/>
                </a:solidFill>
                <a:latin typeface="Arial MT"/>
                <a:cs typeface="Arial MT"/>
              </a:rPr>
              <a:t>is</a:t>
            </a:r>
            <a:r>
              <a:rPr sz="1400" spc="4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400" spc="-25" dirty="0">
                <a:solidFill>
                  <a:srgbClr val="404040"/>
                </a:solidFill>
                <a:latin typeface="Arial MT"/>
                <a:cs typeface="Arial MT"/>
              </a:rPr>
              <a:t>due </a:t>
            </a:r>
            <a:r>
              <a:rPr sz="1400" dirty="0">
                <a:solidFill>
                  <a:srgbClr val="404040"/>
                </a:solidFill>
                <a:latin typeface="Arial MT"/>
                <a:cs typeface="Arial MT"/>
              </a:rPr>
              <a:t>to</a:t>
            </a:r>
            <a:r>
              <a:rPr sz="1400" spc="3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04040"/>
                </a:solidFill>
                <a:latin typeface="Arial MT"/>
                <a:cs typeface="Arial MT"/>
              </a:rPr>
              <a:t>changes</a:t>
            </a:r>
            <a:r>
              <a:rPr sz="1400" spc="2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04040"/>
                </a:solidFill>
                <a:latin typeface="Arial MT"/>
                <a:cs typeface="Arial MT"/>
              </a:rPr>
              <a:t>in</a:t>
            </a:r>
            <a:r>
              <a:rPr sz="1400" spc="2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04040"/>
                </a:solidFill>
                <a:latin typeface="Arial MT"/>
                <a:cs typeface="Arial MT"/>
              </a:rPr>
              <a:t>their</a:t>
            </a:r>
            <a:r>
              <a:rPr sz="1400" spc="2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404040"/>
                </a:solidFill>
                <a:latin typeface="Arial MT"/>
                <a:cs typeface="Arial MT"/>
              </a:rPr>
              <a:t>hereditary</a:t>
            </a:r>
            <a:endParaRPr sz="1400" dirty="0">
              <a:latin typeface="Arial MT"/>
              <a:cs typeface="Arial MT"/>
            </a:endParaRPr>
          </a:p>
          <a:p>
            <a:pPr marL="13970" marR="8255" indent="6985">
              <a:lnSpc>
                <a:spcPct val="115700"/>
              </a:lnSpc>
            </a:pPr>
            <a:r>
              <a:rPr sz="1400" dirty="0">
                <a:solidFill>
                  <a:srgbClr val="404040"/>
                </a:solidFill>
                <a:latin typeface="Arial MT"/>
                <a:cs typeface="Arial MT"/>
              </a:rPr>
              <a:t>structures</a:t>
            </a:r>
            <a:r>
              <a:rPr sz="1400" spc="4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04040"/>
                </a:solidFill>
                <a:latin typeface="Arial MT"/>
                <a:cs typeface="Arial MT"/>
              </a:rPr>
              <a:t>that</a:t>
            </a:r>
            <a:r>
              <a:rPr sz="1400" spc="4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04040"/>
                </a:solidFill>
                <a:latin typeface="Arial MT"/>
                <a:cs typeface="Arial MT"/>
              </a:rPr>
              <a:t>occur</a:t>
            </a:r>
            <a:r>
              <a:rPr sz="1400" spc="4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04040"/>
                </a:solidFill>
                <a:latin typeface="Arial MT"/>
                <a:cs typeface="Arial MT"/>
              </a:rPr>
              <a:t>under</a:t>
            </a:r>
            <a:r>
              <a:rPr sz="1400" spc="3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04040"/>
                </a:solidFill>
                <a:latin typeface="Arial MT"/>
                <a:cs typeface="Arial MT"/>
              </a:rPr>
              <a:t>the</a:t>
            </a:r>
            <a:r>
              <a:rPr sz="1400" spc="4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04040"/>
                </a:solidFill>
                <a:latin typeface="Arial MT"/>
                <a:cs typeface="Arial MT"/>
              </a:rPr>
              <a:t>influence</a:t>
            </a:r>
            <a:r>
              <a:rPr sz="1400" spc="3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400" spc="-25" dirty="0">
                <a:solidFill>
                  <a:srgbClr val="404040"/>
                </a:solidFill>
                <a:latin typeface="Arial MT"/>
                <a:cs typeface="Arial MT"/>
              </a:rPr>
              <a:t>of </a:t>
            </a:r>
            <a:r>
              <a:rPr sz="1400" dirty="0">
                <a:solidFill>
                  <a:srgbClr val="404040"/>
                </a:solidFill>
                <a:latin typeface="Arial MT"/>
                <a:cs typeface="Arial MT"/>
              </a:rPr>
              <a:t>various</a:t>
            </a:r>
            <a:r>
              <a:rPr sz="1400" spc="4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04040"/>
                </a:solidFill>
                <a:latin typeface="Arial MT"/>
                <a:cs typeface="Arial MT"/>
              </a:rPr>
              <a:t>factors.</a:t>
            </a:r>
            <a:r>
              <a:rPr sz="1400" spc="4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04040"/>
                </a:solidFill>
                <a:latin typeface="Arial MT"/>
                <a:cs typeface="Arial MT"/>
              </a:rPr>
              <a:t>The</a:t>
            </a:r>
            <a:r>
              <a:rPr sz="1400" spc="4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04040"/>
                </a:solidFill>
                <a:latin typeface="Arial MT"/>
                <a:cs typeface="Arial MT"/>
              </a:rPr>
              <a:t>process</a:t>
            </a:r>
            <a:r>
              <a:rPr sz="1400" spc="4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400" spc="-25" dirty="0">
                <a:solidFill>
                  <a:srgbClr val="404040"/>
                </a:solidFill>
                <a:latin typeface="Arial MT"/>
                <a:cs typeface="Arial MT"/>
              </a:rPr>
              <a:t>of</a:t>
            </a:r>
            <a:endParaRPr sz="1400" dirty="0">
              <a:latin typeface="Arial MT"/>
              <a:cs typeface="Arial MT"/>
            </a:endParaRPr>
          </a:p>
          <a:p>
            <a:pPr marL="12700" marR="5080" indent="8890">
              <a:lnSpc>
                <a:spcPct val="115599"/>
              </a:lnSpc>
              <a:spcBef>
                <a:spcPts val="5"/>
              </a:spcBef>
            </a:pPr>
            <a:r>
              <a:rPr sz="1400" dirty="0">
                <a:solidFill>
                  <a:srgbClr val="404040"/>
                </a:solidFill>
                <a:latin typeface="Arial MT"/>
                <a:cs typeface="Arial MT"/>
              </a:rPr>
              <a:t>occurrence</a:t>
            </a:r>
            <a:r>
              <a:rPr sz="1400" spc="3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04040"/>
                </a:solidFill>
                <a:latin typeface="Arial MT"/>
                <a:cs typeface="Arial MT"/>
              </a:rPr>
              <a:t>of</a:t>
            </a:r>
            <a:r>
              <a:rPr sz="1400" spc="4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04040"/>
                </a:solidFill>
                <a:latin typeface="Arial MT"/>
                <a:cs typeface="Arial MT"/>
              </a:rPr>
              <a:t>mutations</a:t>
            </a:r>
            <a:r>
              <a:rPr sz="1400" spc="3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04040"/>
                </a:solidFill>
                <a:latin typeface="Arial MT"/>
                <a:cs typeface="Arial MT"/>
              </a:rPr>
              <a:t>is</a:t>
            </a:r>
            <a:r>
              <a:rPr sz="1400" spc="4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404040"/>
                </a:solidFill>
                <a:latin typeface="Arial MT"/>
                <a:cs typeface="Arial MT"/>
              </a:rPr>
              <a:t>called </a:t>
            </a:r>
            <a:r>
              <a:rPr sz="1400" dirty="0">
                <a:solidFill>
                  <a:srgbClr val="404040"/>
                </a:solidFill>
                <a:latin typeface="Arial MT"/>
                <a:cs typeface="Arial MT"/>
              </a:rPr>
              <a:t>mutagenesis,</a:t>
            </a:r>
            <a:r>
              <a:rPr sz="1400" spc="3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04040"/>
                </a:solidFill>
                <a:latin typeface="Arial MT"/>
                <a:cs typeface="Arial MT"/>
              </a:rPr>
              <a:t>and</a:t>
            </a:r>
            <a:r>
              <a:rPr sz="1400" spc="3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04040"/>
                </a:solidFill>
                <a:latin typeface="Arial MT"/>
                <a:cs typeface="Arial MT"/>
              </a:rPr>
              <a:t>the</a:t>
            </a:r>
            <a:r>
              <a:rPr sz="1400" spc="3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04040"/>
                </a:solidFill>
                <a:latin typeface="Arial MT"/>
                <a:cs typeface="Arial MT"/>
              </a:rPr>
              <a:t>carrier</a:t>
            </a:r>
            <a:r>
              <a:rPr sz="1400" spc="3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04040"/>
                </a:solidFill>
                <a:latin typeface="Arial MT"/>
                <a:cs typeface="Arial MT"/>
              </a:rPr>
              <a:t>of</a:t>
            </a:r>
            <a:r>
              <a:rPr sz="1400" spc="3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04040"/>
                </a:solidFill>
                <a:latin typeface="Arial MT"/>
                <a:cs typeface="Arial MT"/>
              </a:rPr>
              <a:t>a</a:t>
            </a:r>
            <a:r>
              <a:rPr sz="1400" spc="3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404040"/>
                </a:solidFill>
                <a:latin typeface="Arial MT"/>
                <a:cs typeface="Arial MT"/>
              </a:rPr>
              <a:t>particular </a:t>
            </a:r>
            <a:r>
              <a:rPr sz="1400" dirty="0">
                <a:solidFill>
                  <a:srgbClr val="404040"/>
                </a:solidFill>
                <a:latin typeface="Arial MT"/>
                <a:cs typeface="Arial MT"/>
              </a:rPr>
              <a:t>mutation</a:t>
            </a:r>
            <a:r>
              <a:rPr sz="1400" spc="2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04040"/>
                </a:solidFill>
                <a:latin typeface="Arial MT"/>
                <a:cs typeface="Arial MT"/>
              </a:rPr>
              <a:t>is</a:t>
            </a:r>
            <a:r>
              <a:rPr sz="1400" spc="3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04040"/>
                </a:solidFill>
                <a:latin typeface="Arial MT"/>
                <a:cs typeface="Arial MT"/>
              </a:rPr>
              <a:t>called</a:t>
            </a:r>
            <a:r>
              <a:rPr sz="1400" spc="2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04040"/>
                </a:solidFill>
                <a:latin typeface="Arial MT"/>
                <a:cs typeface="Arial MT"/>
              </a:rPr>
              <a:t>a</a:t>
            </a:r>
            <a:r>
              <a:rPr sz="1400" spc="3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04040"/>
                </a:solidFill>
                <a:latin typeface="Arial MT"/>
                <a:cs typeface="Arial MT"/>
              </a:rPr>
              <a:t>mutant.</a:t>
            </a:r>
            <a:r>
              <a:rPr sz="1400" spc="3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04040"/>
                </a:solidFill>
                <a:latin typeface="Arial MT"/>
                <a:cs typeface="Arial MT"/>
              </a:rPr>
              <a:t>In</a:t>
            </a:r>
            <a:r>
              <a:rPr sz="1400" spc="3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404040"/>
                </a:solidFill>
                <a:latin typeface="Arial MT"/>
                <a:cs typeface="Arial MT"/>
              </a:rPr>
              <a:t>essence, </a:t>
            </a:r>
            <a:r>
              <a:rPr sz="1400" dirty="0">
                <a:solidFill>
                  <a:srgbClr val="404040"/>
                </a:solidFill>
                <a:latin typeface="Arial MT"/>
                <a:cs typeface="Arial MT"/>
              </a:rPr>
              <a:t>mutations</a:t>
            </a:r>
            <a:r>
              <a:rPr sz="1400" spc="3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04040"/>
                </a:solidFill>
                <a:latin typeface="Arial MT"/>
                <a:cs typeface="Arial MT"/>
              </a:rPr>
              <a:t>are</a:t>
            </a:r>
            <a:r>
              <a:rPr sz="1400" spc="3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04040"/>
                </a:solidFill>
                <a:latin typeface="Arial MT"/>
                <a:cs typeface="Arial MT"/>
              </a:rPr>
              <a:t>changes</a:t>
            </a:r>
            <a:r>
              <a:rPr sz="1400" spc="3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04040"/>
                </a:solidFill>
                <a:latin typeface="Arial MT"/>
                <a:cs typeface="Arial MT"/>
              </a:rPr>
              <a:t>in</a:t>
            </a:r>
            <a:r>
              <a:rPr sz="1400" spc="3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400" spc="-25" dirty="0">
                <a:solidFill>
                  <a:srgbClr val="404040"/>
                </a:solidFill>
                <a:latin typeface="Arial MT"/>
                <a:cs typeface="Arial MT"/>
              </a:rPr>
              <a:t>the</a:t>
            </a:r>
            <a:endParaRPr sz="1400" dirty="0">
              <a:latin typeface="Arial MT"/>
              <a:cs typeface="Arial MT"/>
            </a:endParaRPr>
          </a:p>
          <a:p>
            <a:pPr marL="12700" marR="106680" indent="1270">
              <a:lnSpc>
                <a:spcPct val="115799"/>
              </a:lnSpc>
              <a:spcBef>
                <a:spcPts val="5"/>
              </a:spcBef>
            </a:pPr>
            <a:r>
              <a:rPr sz="1400" dirty="0">
                <a:solidFill>
                  <a:srgbClr val="404040"/>
                </a:solidFill>
                <a:latin typeface="Arial MT"/>
                <a:cs typeface="Arial MT"/>
              </a:rPr>
              <a:t>structure</a:t>
            </a:r>
            <a:r>
              <a:rPr sz="1400" spc="4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04040"/>
                </a:solidFill>
                <a:latin typeface="Arial MT"/>
                <a:cs typeface="Arial MT"/>
              </a:rPr>
              <a:t>of</a:t>
            </a:r>
            <a:r>
              <a:rPr sz="1400" spc="4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04040"/>
                </a:solidFill>
                <a:latin typeface="Arial MT"/>
                <a:cs typeface="Arial MT"/>
              </a:rPr>
              <a:t>chromosomes</a:t>
            </a:r>
            <a:r>
              <a:rPr sz="1400" spc="4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04040"/>
                </a:solidFill>
                <a:latin typeface="Arial MT"/>
                <a:cs typeface="Arial MT"/>
              </a:rPr>
              <a:t>or</a:t>
            </a:r>
            <a:r>
              <a:rPr sz="1400" spc="5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404040"/>
                </a:solidFill>
                <a:latin typeface="Arial MT"/>
                <a:cs typeface="Arial MT"/>
              </a:rPr>
              <a:t>genes, </a:t>
            </a:r>
            <a:r>
              <a:rPr sz="1400" dirty="0">
                <a:solidFill>
                  <a:srgbClr val="404040"/>
                </a:solidFill>
                <a:latin typeface="Arial MT"/>
                <a:cs typeface="Arial MT"/>
              </a:rPr>
              <a:t>which</a:t>
            </a:r>
            <a:r>
              <a:rPr sz="1400" spc="4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04040"/>
                </a:solidFill>
                <a:latin typeface="Arial MT"/>
                <a:cs typeface="Arial MT"/>
              </a:rPr>
              <a:t>change</a:t>
            </a:r>
            <a:r>
              <a:rPr sz="1400" spc="4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04040"/>
                </a:solidFill>
                <a:latin typeface="Arial MT"/>
                <a:cs typeface="Arial MT"/>
              </a:rPr>
              <a:t>the</a:t>
            </a:r>
            <a:r>
              <a:rPr sz="1400" spc="5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04040"/>
                </a:solidFill>
                <a:latin typeface="Arial MT"/>
                <a:cs typeface="Arial MT"/>
              </a:rPr>
              <a:t>phenotypic</a:t>
            </a:r>
            <a:r>
              <a:rPr sz="1400" spc="4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404040"/>
                </a:solidFill>
                <a:latin typeface="Arial MT"/>
                <a:cs typeface="Arial MT"/>
              </a:rPr>
              <a:t>appearance </a:t>
            </a:r>
            <a:r>
              <a:rPr sz="1400" dirty="0">
                <a:solidFill>
                  <a:srgbClr val="404040"/>
                </a:solidFill>
                <a:latin typeface="Arial MT"/>
                <a:cs typeface="Arial MT"/>
              </a:rPr>
              <a:t>of</a:t>
            </a:r>
            <a:r>
              <a:rPr sz="1400" spc="2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04040"/>
                </a:solidFill>
                <a:latin typeface="Arial MT"/>
                <a:cs typeface="Arial MT"/>
              </a:rPr>
              <a:t>the</a:t>
            </a:r>
            <a:r>
              <a:rPr sz="1400" spc="2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404040"/>
                </a:solidFill>
                <a:latin typeface="Arial MT"/>
                <a:cs typeface="Arial MT"/>
              </a:rPr>
              <a:t>organism.</a:t>
            </a:r>
            <a:endParaRPr sz="1400" dirty="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876165" marR="5080" indent="5715">
              <a:lnSpc>
                <a:spcPct val="114100"/>
              </a:lnSpc>
              <a:spcBef>
                <a:spcPts val="95"/>
              </a:spcBef>
            </a:pPr>
            <a:r>
              <a:rPr sz="3650" dirty="0"/>
              <a:t>Features </a:t>
            </a:r>
            <a:r>
              <a:rPr sz="3650" spc="-25" dirty="0"/>
              <a:t>of </a:t>
            </a:r>
            <a:r>
              <a:rPr sz="3650" spc="-10" dirty="0"/>
              <a:t>mutations</a:t>
            </a:r>
            <a:endParaRPr sz="3650"/>
          </a:p>
        </p:txBody>
      </p:sp>
      <p:sp>
        <p:nvSpPr>
          <p:cNvPr id="4" name="object 4"/>
          <p:cNvSpPr txBox="1"/>
          <p:nvPr/>
        </p:nvSpPr>
        <p:spPr>
          <a:xfrm>
            <a:off x="5304637" y="2113734"/>
            <a:ext cx="3929379" cy="30753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056640">
              <a:lnSpc>
                <a:spcPct val="145800"/>
              </a:lnSpc>
              <a:spcBef>
                <a:spcPts val="95"/>
              </a:spcBef>
            </a:pPr>
            <a:r>
              <a:rPr sz="1400" dirty="0" smtClean="0">
                <a:solidFill>
                  <a:srgbClr val="404040"/>
                </a:solidFill>
                <a:latin typeface="Arial MT"/>
                <a:cs typeface="Arial MT"/>
              </a:rPr>
              <a:t>They</a:t>
            </a:r>
            <a:r>
              <a:rPr sz="1400" spc="90" dirty="0" smtClean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04040"/>
                </a:solidFill>
                <a:latin typeface="Arial MT"/>
                <a:cs typeface="Arial MT"/>
              </a:rPr>
              <a:t>are</a:t>
            </a:r>
            <a:r>
              <a:rPr sz="1400" spc="9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04040"/>
                </a:solidFill>
                <a:latin typeface="Arial MT"/>
                <a:cs typeface="Arial MT"/>
              </a:rPr>
              <a:t>qualitative</a:t>
            </a:r>
            <a:r>
              <a:rPr sz="1400" spc="9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04040"/>
                </a:solidFill>
                <a:latin typeface="Arial MT"/>
                <a:cs typeface="Arial MT"/>
              </a:rPr>
              <a:t>changes</a:t>
            </a:r>
            <a:r>
              <a:rPr sz="1400" spc="9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400" spc="-25" dirty="0">
                <a:solidFill>
                  <a:srgbClr val="404040"/>
                </a:solidFill>
                <a:latin typeface="Arial MT"/>
                <a:cs typeface="Arial MT"/>
              </a:rPr>
              <a:t>in</a:t>
            </a:r>
            <a:r>
              <a:rPr sz="1400" spc="50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04040"/>
                </a:solidFill>
                <a:latin typeface="Arial MT"/>
                <a:cs typeface="Arial MT"/>
              </a:rPr>
              <a:t>the</a:t>
            </a:r>
            <a:r>
              <a:rPr sz="1400" spc="7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04040"/>
                </a:solidFill>
                <a:latin typeface="Arial MT"/>
                <a:cs typeface="Arial MT"/>
              </a:rPr>
              <a:t>hereditary</a:t>
            </a:r>
            <a:r>
              <a:rPr sz="1400" spc="7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04040"/>
                </a:solidFill>
                <a:latin typeface="Arial MT"/>
                <a:cs typeface="Arial MT"/>
              </a:rPr>
              <a:t>apparatus</a:t>
            </a:r>
            <a:r>
              <a:rPr sz="1400" spc="7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04040"/>
                </a:solidFill>
                <a:latin typeface="Arial MT"/>
                <a:cs typeface="Arial MT"/>
              </a:rPr>
              <a:t>of</a:t>
            </a:r>
            <a:r>
              <a:rPr sz="1400" spc="7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04040"/>
                </a:solidFill>
                <a:latin typeface="Arial MT"/>
                <a:cs typeface="Arial MT"/>
              </a:rPr>
              <a:t>the</a:t>
            </a:r>
            <a:r>
              <a:rPr sz="1400" spc="7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404040"/>
                </a:solidFill>
                <a:latin typeface="Arial MT"/>
                <a:cs typeface="Arial MT"/>
              </a:rPr>
              <a:t>cell.</a:t>
            </a:r>
            <a:endParaRPr sz="1400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410"/>
              </a:spcBef>
            </a:pPr>
            <a:r>
              <a:rPr sz="1400" dirty="0" smtClean="0">
                <a:solidFill>
                  <a:srgbClr val="404040"/>
                </a:solidFill>
                <a:latin typeface="Arial MT"/>
                <a:cs typeface="Arial MT"/>
              </a:rPr>
              <a:t>They</a:t>
            </a:r>
            <a:r>
              <a:rPr sz="1400" spc="80" dirty="0" smtClean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04040"/>
                </a:solidFill>
                <a:latin typeface="Arial MT"/>
                <a:cs typeface="Arial MT"/>
              </a:rPr>
              <a:t>occur</a:t>
            </a:r>
            <a:r>
              <a:rPr sz="1400" spc="8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04040"/>
                </a:solidFill>
                <a:latin typeface="Arial MT"/>
                <a:cs typeface="Arial MT"/>
              </a:rPr>
              <a:t>suddenly,</a:t>
            </a:r>
            <a:r>
              <a:rPr sz="1400" spc="8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04040"/>
                </a:solidFill>
                <a:latin typeface="Arial MT"/>
                <a:cs typeface="Arial MT"/>
              </a:rPr>
              <a:t>without</a:t>
            </a:r>
            <a:r>
              <a:rPr sz="1400" spc="8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04040"/>
                </a:solidFill>
                <a:latin typeface="Arial MT"/>
                <a:cs typeface="Arial MT"/>
              </a:rPr>
              <a:t>any</a:t>
            </a:r>
            <a:r>
              <a:rPr sz="1400" spc="8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404040"/>
                </a:solidFill>
                <a:latin typeface="Arial MT"/>
                <a:cs typeface="Arial MT"/>
              </a:rPr>
              <a:t>transitions.</a:t>
            </a:r>
            <a:endParaRPr sz="1400" dirty="0">
              <a:latin typeface="Arial MT"/>
              <a:cs typeface="Arial MT"/>
            </a:endParaRPr>
          </a:p>
          <a:p>
            <a:pPr marL="12700" marR="5080">
              <a:lnSpc>
                <a:spcPct val="317600"/>
              </a:lnSpc>
              <a:spcBef>
                <a:spcPts val="40"/>
              </a:spcBef>
            </a:pPr>
            <a:r>
              <a:rPr sz="1400" dirty="0" smtClean="0">
                <a:solidFill>
                  <a:srgbClr val="404040"/>
                </a:solidFill>
                <a:latin typeface="Arial MT"/>
                <a:cs typeface="Arial MT"/>
              </a:rPr>
              <a:t>It</a:t>
            </a:r>
            <a:r>
              <a:rPr sz="1400" spc="55" dirty="0" smtClean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04040"/>
                </a:solidFill>
                <a:latin typeface="Arial MT"/>
                <a:cs typeface="Arial MT"/>
              </a:rPr>
              <a:t>is</a:t>
            </a:r>
            <a:r>
              <a:rPr sz="1400" spc="6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04040"/>
                </a:solidFill>
                <a:latin typeface="Arial MT"/>
                <a:cs typeface="Arial MT"/>
              </a:rPr>
              <a:t>possible</a:t>
            </a:r>
            <a:r>
              <a:rPr sz="1400" spc="6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04040"/>
                </a:solidFill>
                <a:latin typeface="Arial MT"/>
                <a:cs typeface="Arial MT"/>
              </a:rPr>
              <a:t>for</a:t>
            </a:r>
            <a:r>
              <a:rPr sz="1400" spc="6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04040"/>
                </a:solidFill>
                <a:latin typeface="Arial MT"/>
                <a:cs typeface="Arial MT"/>
              </a:rPr>
              <a:t>the</a:t>
            </a:r>
            <a:r>
              <a:rPr sz="1400" spc="6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04040"/>
                </a:solidFill>
                <a:latin typeface="Arial MT"/>
                <a:cs typeface="Arial MT"/>
              </a:rPr>
              <a:t>same</a:t>
            </a:r>
            <a:r>
              <a:rPr sz="1400" spc="6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04040"/>
                </a:solidFill>
                <a:latin typeface="Arial MT"/>
                <a:cs typeface="Arial MT"/>
              </a:rPr>
              <a:t>mutations</a:t>
            </a:r>
            <a:r>
              <a:rPr sz="1400" spc="6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04040"/>
                </a:solidFill>
                <a:latin typeface="Arial MT"/>
                <a:cs typeface="Arial MT"/>
              </a:rPr>
              <a:t>to</a:t>
            </a:r>
            <a:r>
              <a:rPr sz="1400" spc="6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404040"/>
                </a:solidFill>
                <a:latin typeface="Arial MT"/>
                <a:cs typeface="Arial MT"/>
              </a:rPr>
              <a:t>reoccur. </a:t>
            </a:r>
            <a:r>
              <a:rPr sz="1400" dirty="0" smtClean="0">
                <a:solidFill>
                  <a:srgbClr val="404040"/>
                </a:solidFill>
                <a:latin typeface="Arial MT"/>
                <a:cs typeface="Arial MT"/>
              </a:rPr>
              <a:t>The</a:t>
            </a:r>
            <a:r>
              <a:rPr sz="1400" spc="75" dirty="0" smtClean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04040"/>
                </a:solidFill>
                <a:latin typeface="Arial MT"/>
                <a:cs typeface="Arial MT"/>
              </a:rPr>
              <a:t>resulting</a:t>
            </a:r>
            <a:r>
              <a:rPr sz="1400" spc="7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04040"/>
                </a:solidFill>
                <a:latin typeface="Arial MT"/>
                <a:cs typeface="Arial MT"/>
              </a:rPr>
              <a:t>new</a:t>
            </a:r>
            <a:r>
              <a:rPr sz="1400" spc="8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04040"/>
                </a:solidFill>
                <a:latin typeface="Arial MT"/>
                <a:cs typeface="Arial MT"/>
              </a:rPr>
              <a:t>forms</a:t>
            </a:r>
            <a:r>
              <a:rPr sz="1400" spc="7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400" spc="-25" dirty="0">
                <a:solidFill>
                  <a:srgbClr val="404040"/>
                </a:solidFill>
                <a:latin typeface="Arial MT"/>
                <a:cs typeface="Arial MT"/>
              </a:rPr>
              <a:t>are</a:t>
            </a:r>
            <a:endParaRPr sz="1400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400" spc="-10" dirty="0">
                <a:solidFill>
                  <a:srgbClr val="404040"/>
                </a:solidFill>
                <a:latin typeface="Arial MT"/>
                <a:cs typeface="Arial MT"/>
              </a:rPr>
              <a:t>constant.</a:t>
            </a:r>
            <a:endParaRPr sz="140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95"/>
              </a:spcBef>
            </a:pPr>
            <a:endParaRPr sz="1400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dirty="0" smtClean="0">
                <a:solidFill>
                  <a:srgbClr val="404040"/>
                </a:solidFill>
                <a:latin typeface="Arial MT"/>
                <a:cs typeface="Arial MT"/>
              </a:rPr>
              <a:t>Flow</a:t>
            </a:r>
            <a:r>
              <a:rPr sz="1400" spc="70" dirty="0" smtClean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04040"/>
                </a:solidFill>
                <a:latin typeface="Arial MT"/>
                <a:cs typeface="Arial MT"/>
              </a:rPr>
              <a:t>in</a:t>
            </a:r>
            <a:r>
              <a:rPr sz="1400" spc="7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04040"/>
                </a:solidFill>
                <a:latin typeface="Arial MT"/>
                <a:cs typeface="Arial MT"/>
              </a:rPr>
              <a:t>different</a:t>
            </a:r>
            <a:r>
              <a:rPr sz="1400" spc="7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404040"/>
                </a:solidFill>
                <a:latin typeface="Arial MT"/>
                <a:cs typeface="Arial MT"/>
              </a:rPr>
              <a:t>directions.</a:t>
            </a:r>
            <a:endParaRPr sz="1400" dirty="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50270" y="2161580"/>
            <a:ext cx="7724775" cy="948690"/>
          </a:xfrm>
          <a:prstGeom prst="rect">
            <a:avLst/>
          </a:prstGeom>
        </p:spPr>
        <p:txBody>
          <a:bodyPr vert="horz" wrap="square" lIns="0" tIns="120650" rIns="0" bIns="0" rtlCol="0">
            <a:spAutoFit/>
          </a:bodyPr>
          <a:lstStyle/>
          <a:p>
            <a:pPr marL="2837815" marR="5080" indent="-2825750">
              <a:lnSpc>
                <a:spcPct val="79700"/>
              </a:lnSpc>
              <a:spcBef>
                <a:spcPts val="950"/>
              </a:spcBef>
            </a:pPr>
            <a:r>
              <a:rPr sz="3350" dirty="0">
                <a:solidFill>
                  <a:srgbClr val="000000"/>
                </a:solidFill>
              </a:rPr>
              <a:t>Types</a:t>
            </a:r>
            <a:r>
              <a:rPr sz="3350" spc="80" dirty="0">
                <a:solidFill>
                  <a:srgbClr val="000000"/>
                </a:solidFill>
              </a:rPr>
              <a:t> </a:t>
            </a:r>
            <a:r>
              <a:rPr sz="3350" dirty="0">
                <a:solidFill>
                  <a:srgbClr val="000000"/>
                </a:solidFill>
              </a:rPr>
              <a:t>of</a:t>
            </a:r>
            <a:r>
              <a:rPr sz="3350" spc="90" dirty="0">
                <a:solidFill>
                  <a:srgbClr val="000000"/>
                </a:solidFill>
              </a:rPr>
              <a:t> </a:t>
            </a:r>
            <a:r>
              <a:rPr sz="3350" dirty="0">
                <a:solidFill>
                  <a:srgbClr val="000000"/>
                </a:solidFill>
              </a:rPr>
              <a:t>mutations</a:t>
            </a:r>
            <a:r>
              <a:rPr sz="3350" spc="85" dirty="0">
                <a:solidFill>
                  <a:srgbClr val="000000"/>
                </a:solidFill>
              </a:rPr>
              <a:t> </a:t>
            </a:r>
            <a:r>
              <a:rPr sz="3350" dirty="0">
                <a:solidFill>
                  <a:srgbClr val="000000"/>
                </a:solidFill>
              </a:rPr>
              <a:t>according</a:t>
            </a:r>
            <a:r>
              <a:rPr sz="3350" spc="85" dirty="0">
                <a:solidFill>
                  <a:srgbClr val="000000"/>
                </a:solidFill>
              </a:rPr>
              <a:t> </a:t>
            </a:r>
            <a:r>
              <a:rPr sz="3350" dirty="0">
                <a:solidFill>
                  <a:srgbClr val="000000"/>
                </a:solidFill>
              </a:rPr>
              <a:t>to</a:t>
            </a:r>
            <a:r>
              <a:rPr sz="3350" spc="95" dirty="0">
                <a:solidFill>
                  <a:srgbClr val="000000"/>
                </a:solidFill>
              </a:rPr>
              <a:t> </a:t>
            </a:r>
            <a:r>
              <a:rPr sz="3350" dirty="0">
                <a:solidFill>
                  <a:srgbClr val="000000"/>
                </a:solidFill>
              </a:rPr>
              <a:t>the</a:t>
            </a:r>
            <a:r>
              <a:rPr sz="3350" spc="90" dirty="0">
                <a:solidFill>
                  <a:srgbClr val="000000"/>
                </a:solidFill>
              </a:rPr>
              <a:t> </a:t>
            </a:r>
            <a:r>
              <a:rPr sz="3350" spc="-25" dirty="0">
                <a:solidFill>
                  <a:srgbClr val="000000"/>
                </a:solidFill>
              </a:rPr>
              <a:t>way </a:t>
            </a:r>
            <a:r>
              <a:rPr sz="3350" dirty="0">
                <a:solidFill>
                  <a:srgbClr val="000000"/>
                </a:solidFill>
              </a:rPr>
              <a:t>they</a:t>
            </a:r>
            <a:r>
              <a:rPr sz="3350" spc="65" dirty="0">
                <a:solidFill>
                  <a:srgbClr val="000000"/>
                </a:solidFill>
              </a:rPr>
              <a:t> </a:t>
            </a:r>
            <a:r>
              <a:rPr sz="3350" spc="-10" dirty="0">
                <a:solidFill>
                  <a:srgbClr val="000000"/>
                </a:solidFill>
              </a:rPr>
              <a:t>occur</a:t>
            </a:r>
            <a:endParaRPr sz="335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80561" rIns="0" bIns="0" rtlCol="0">
            <a:spAutoFit/>
          </a:bodyPr>
          <a:lstStyle/>
          <a:p>
            <a:pPr marL="21590">
              <a:lnSpc>
                <a:spcPct val="100000"/>
              </a:lnSpc>
              <a:spcBef>
                <a:spcPts val="135"/>
              </a:spcBef>
            </a:pPr>
            <a:r>
              <a:rPr sz="3050" dirty="0"/>
              <a:t>Spontaneous</a:t>
            </a:r>
            <a:r>
              <a:rPr sz="3050" spc="5" dirty="0"/>
              <a:t> </a:t>
            </a:r>
            <a:r>
              <a:rPr sz="3050" spc="-10" dirty="0"/>
              <a:t>mutations</a:t>
            </a:r>
            <a:endParaRPr sz="3050"/>
          </a:p>
        </p:txBody>
      </p:sp>
      <p:sp>
        <p:nvSpPr>
          <p:cNvPr id="4" name="object 4"/>
          <p:cNvSpPr txBox="1"/>
          <p:nvPr/>
        </p:nvSpPr>
        <p:spPr>
          <a:xfrm>
            <a:off x="762261" y="2097841"/>
            <a:ext cx="7710170" cy="2858135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21590">
              <a:lnSpc>
                <a:spcPct val="100000"/>
              </a:lnSpc>
              <a:spcBef>
                <a:spcPts val="725"/>
              </a:spcBef>
            </a:pPr>
            <a:r>
              <a:rPr sz="1850" dirty="0" smtClean="0">
                <a:solidFill>
                  <a:srgbClr val="FFFFFF"/>
                </a:solidFill>
                <a:latin typeface="Arial MT"/>
                <a:cs typeface="Arial MT"/>
              </a:rPr>
              <a:t>occur </a:t>
            </a:r>
            <a:r>
              <a:rPr sz="1850" dirty="0">
                <a:solidFill>
                  <a:srgbClr val="FFFFFF"/>
                </a:solidFill>
                <a:latin typeface="Arial MT"/>
                <a:cs typeface="Arial MT"/>
              </a:rPr>
              <a:t>as a result of random events, without it being possible </a:t>
            </a:r>
            <a:r>
              <a:rPr sz="1850" spc="-25" dirty="0">
                <a:solidFill>
                  <a:srgbClr val="FFFFFF"/>
                </a:solidFill>
                <a:latin typeface="Arial MT"/>
                <a:cs typeface="Arial MT"/>
              </a:rPr>
              <a:t>to</a:t>
            </a:r>
            <a:endParaRPr sz="1850" dirty="0">
              <a:latin typeface="Arial MT"/>
              <a:cs typeface="Arial MT"/>
            </a:endParaRPr>
          </a:p>
          <a:p>
            <a:pPr marL="22860" marR="283210" indent="-1905">
              <a:lnSpc>
                <a:spcPct val="128600"/>
              </a:lnSpc>
              <a:spcBef>
                <a:spcPts val="5"/>
              </a:spcBef>
            </a:pP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predicted.</a:t>
            </a:r>
            <a:r>
              <a:rPr sz="1400" spc="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A</a:t>
            </a:r>
            <a:r>
              <a:rPr sz="1400" spc="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characteristic</a:t>
            </a:r>
            <a:r>
              <a:rPr sz="1400" spc="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of</a:t>
            </a:r>
            <a:r>
              <a:rPr sz="1400" spc="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almost</a:t>
            </a:r>
            <a:r>
              <a:rPr sz="1400" spc="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all</a:t>
            </a:r>
            <a:r>
              <a:rPr sz="1400" spc="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genes</a:t>
            </a:r>
            <a:r>
              <a:rPr sz="1400" spc="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is</a:t>
            </a:r>
            <a:r>
              <a:rPr sz="1400" spc="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their</a:t>
            </a:r>
            <a:r>
              <a:rPr sz="1400" spc="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mutability.</a:t>
            </a:r>
            <a:r>
              <a:rPr sz="1400" spc="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The</a:t>
            </a:r>
            <a:r>
              <a:rPr sz="1400" spc="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occurrence</a:t>
            </a:r>
            <a:r>
              <a:rPr sz="1400" spc="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of</a:t>
            </a:r>
            <a:r>
              <a:rPr sz="1400" spc="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 MT"/>
                <a:cs typeface="Arial MT"/>
              </a:rPr>
              <a:t>mutations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does</a:t>
            </a:r>
            <a:r>
              <a:rPr sz="1400" spc="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not</a:t>
            </a:r>
            <a:r>
              <a:rPr sz="1400" spc="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give</a:t>
            </a:r>
            <a:r>
              <a:rPr sz="1400" spc="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an</a:t>
            </a:r>
            <a:r>
              <a:rPr sz="1400" spc="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adaptive</a:t>
            </a:r>
            <a:r>
              <a:rPr sz="1400" spc="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advantage</a:t>
            </a:r>
            <a:r>
              <a:rPr sz="1400" spc="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to</a:t>
            </a:r>
            <a:r>
              <a:rPr sz="1400" spc="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the</a:t>
            </a:r>
            <a:r>
              <a:rPr sz="1400" spc="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cell</a:t>
            </a:r>
            <a:r>
              <a:rPr sz="1400" spc="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Arial MT"/>
                <a:cs typeface="Arial MT"/>
              </a:rPr>
              <a:t>or</a:t>
            </a:r>
            <a:endParaRPr sz="1400" dirty="0">
              <a:latin typeface="Arial MT"/>
              <a:cs typeface="Arial MT"/>
            </a:endParaRPr>
          </a:p>
          <a:p>
            <a:pPr marL="13970">
              <a:lnSpc>
                <a:spcPts val="2155"/>
              </a:lnSpc>
            </a:pPr>
            <a:r>
              <a:rPr sz="1850" dirty="0">
                <a:solidFill>
                  <a:srgbClr val="FFFFFF"/>
                </a:solidFill>
                <a:latin typeface="Arial MT"/>
                <a:cs typeface="Arial MT"/>
              </a:rPr>
              <a:t>the organism in which they arose. Under the influence of natural </a:t>
            </a:r>
            <a:r>
              <a:rPr sz="1850" spc="-10" dirty="0">
                <a:solidFill>
                  <a:srgbClr val="FFFFFF"/>
                </a:solidFill>
                <a:latin typeface="Arial MT"/>
                <a:cs typeface="Arial MT"/>
              </a:rPr>
              <a:t>selection</a:t>
            </a:r>
            <a:endParaRPr sz="1850" dirty="0">
              <a:latin typeface="Arial MT"/>
              <a:cs typeface="Arial MT"/>
            </a:endParaRPr>
          </a:p>
          <a:p>
            <a:pPr marL="21590" marR="442595" indent="-635">
              <a:lnSpc>
                <a:spcPct val="128400"/>
              </a:lnSpc>
              <a:spcBef>
                <a:spcPts val="20"/>
              </a:spcBef>
            </a:pP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beneficial</a:t>
            </a:r>
            <a:r>
              <a:rPr sz="1400" spc="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(giving</a:t>
            </a:r>
            <a:r>
              <a:rPr sz="1400" spc="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an</a:t>
            </a:r>
            <a:r>
              <a:rPr sz="1400" spc="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advantage)</a:t>
            </a:r>
            <a:r>
              <a:rPr sz="1400" spc="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mutations</a:t>
            </a:r>
            <a:r>
              <a:rPr sz="1400" spc="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are</a:t>
            </a:r>
            <a:r>
              <a:rPr sz="1400" spc="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passed</a:t>
            </a:r>
            <a:r>
              <a:rPr sz="1400" spc="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on</a:t>
            </a:r>
            <a:r>
              <a:rPr sz="1400" spc="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to</a:t>
            </a:r>
            <a:r>
              <a:rPr sz="1400" spc="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the</a:t>
            </a:r>
            <a:r>
              <a:rPr sz="1400" spc="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offspring,</a:t>
            </a:r>
            <a:r>
              <a:rPr sz="1400" spc="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while</a:t>
            </a:r>
            <a:r>
              <a:rPr sz="1400" spc="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carriers</a:t>
            </a:r>
            <a:r>
              <a:rPr sz="1400" spc="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Arial MT"/>
                <a:cs typeface="Arial MT"/>
              </a:rPr>
              <a:t>of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harmful</a:t>
            </a:r>
            <a:r>
              <a:rPr sz="1400" spc="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mutations</a:t>
            </a:r>
            <a:r>
              <a:rPr sz="1400" spc="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rarely</a:t>
            </a:r>
            <a:r>
              <a:rPr sz="1400" spc="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reach</a:t>
            </a:r>
            <a:r>
              <a:rPr sz="1400" spc="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the</a:t>
            </a:r>
            <a:r>
              <a:rPr sz="1400" spc="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point</a:t>
            </a:r>
            <a:r>
              <a:rPr sz="1400" spc="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of</a:t>
            </a:r>
            <a:r>
              <a:rPr sz="1400" spc="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producing</a:t>
            </a:r>
            <a:r>
              <a:rPr sz="1400" spc="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offspring.</a:t>
            </a:r>
            <a:r>
              <a:rPr sz="1400" spc="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Different</a:t>
            </a:r>
            <a:r>
              <a:rPr sz="1400" spc="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sections</a:t>
            </a:r>
            <a:r>
              <a:rPr sz="1400" spc="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along</a:t>
            </a:r>
            <a:r>
              <a:rPr sz="1400" spc="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Arial MT"/>
                <a:cs typeface="Arial MT"/>
              </a:rPr>
              <a:t>the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length</a:t>
            </a:r>
            <a:r>
              <a:rPr sz="1400" spc="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of</a:t>
            </a:r>
            <a:r>
              <a:rPr sz="1400" spc="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the</a:t>
            </a:r>
            <a:r>
              <a:rPr sz="1400" spc="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gene</a:t>
            </a:r>
            <a:r>
              <a:rPr sz="1400" spc="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are</a:t>
            </a:r>
            <a:r>
              <a:rPr sz="1400" spc="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characterized</a:t>
            </a:r>
            <a:r>
              <a:rPr sz="1400" spc="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by</a:t>
            </a:r>
            <a:r>
              <a:rPr sz="1400" spc="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 MT"/>
                <a:cs typeface="Arial MT"/>
              </a:rPr>
              <a:t>different</a:t>
            </a:r>
            <a:endParaRPr sz="1400" dirty="0">
              <a:latin typeface="Arial MT"/>
              <a:cs typeface="Arial MT"/>
            </a:endParaRPr>
          </a:p>
          <a:p>
            <a:pPr marL="12700">
              <a:lnSpc>
                <a:spcPts val="2155"/>
              </a:lnSpc>
            </a:pPr>
            <a:r>
              <a:rPr sz="1850" dirty="0">
                <a:solidFill>
                  <a:srgbClr val="FFFFFF"/>
                </a:solidFill>
                <a:latin typeface="Arial MT"/>
                <a:cs typeface="Arial MT"/>
              </a:rPr>
              <a:t>mutability. There are</a:t>
            </a:r>
            <a:r>
              <a:rPr sz="185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50" dirty="0">
                <a:solidFill>
                  <a:srgbClr val="FFFFFF"/>
                </a:solidFill>
                <a:latin typeface="Arial MT"/>
                <a:cs typeface="Arial MT"/>
              </a:rPr>
              <a:t>characteristic one</a:t>
            </a:r>
            <a:r>
              <a:rPr sz="185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50" dirty="0">
                <a:solidFill>
                  <a:srgbClr val="FFFFFF"/>
                </a:solidFill>
                <a:latin typeface="Arial MT"/>
                <a:cs typeface="Arial MT"/>
              </a:rPr>
              <a:t>or two</a:t>
            </a:r>
            <a:r>
              <a:rPr sz="185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50" spc="-10" dirty="0">
                <a:solidFill>
                  <a:srgbClr val="FFFFFF"/>
                </a:solidFill>
                <a:latin typeface="Arial MT"/>
                <a:cs typeface="Arial MT"/>
              </a:rPr>
              <a:t>nucleotide</a:t>
            </a:r>
            <a:endParaRPr sz="1850" dirty="0">
              <a:latin typeface="Arial MT"/>
              <a:cs typeface="Arial MT"/>
            </a:endParaRPr>
          </a:p>
          <a:p>
            <a:pPr marL="13970" marR="2812415" indent="6985">
              <a:lnSpc>
                <a:spcPct val="128600"/>
              </a:lnSpc>
              <a:spcBef>
                <a:spcPts val="10"/>
              </a:spcBef>
            </a:pP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sequences</a:t>
            </a:r>
            <a:r>
              <a:rPr sz="1400" spc="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along</a:t>
            </a:r>
            <a:r>
              <a:rPr sz="1400" spc="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a</a:t>
            </a:r>
            <a:r>
              <a:rPr sz="1400" spc="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given</a:t>
            </a:r>
            <a:r>
              <a:rPr sz="1400" spc="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gene</a:t>
            </a:r>
            <a:r>
              <a:rPr sz="1400" spc="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in</a:t>
            </a:r>
            <a:r>
              <a:rPr sz="1400" spc="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which</a:t>
            </a:r>
            <a:r>
              <a:rPr sz="1400" spc="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mutations</a:t>
            </a:r>
            <a:r>
              <a:rPr sz="1400" spc="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 MT"/>
                <a:cs typeface="Arial MT"/>
              </a:rPr>
              <a:t>occur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occur</a:t>
            </a:r>
            <a:r>
              <a:rPr sz="1400" spc="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significantly</a:t>
            </a:r>
            <a:r>
              <a:rPr sz="1400" spc="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more</a:t>
            </a:r>
            <a:r>
              <a:rPr sz="1400" spc="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than</a:t>
            </a:r>
            <a:r>
              <a:rPr sz="1400" spc="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other</a:t>
            </a:r>
            <a:r>
              <a:rPr sz="1400" spc="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regions</a:t>
            </a:r>
            <a:r>
              <a:rPr sz="1400" spc="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of</a:t>
            </a:r>
            <a:r>
              <a:rPr sz="1400" spc="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the</a:t>
            </a:r>
            <a:r>
              <a:rPr sz="1400" spc="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same</a:t>
            </a:r>
            <a:r>
              <a:rPr sz="1400" spc="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 MT"/>
                <a:cs typeface="Arial MT"/>
              </a:rPr>
              <a:t>gene.</a:t>
            </a:r>
            <a:endParaRPr sz="1400" dirty="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31886" rIns="0" bIns="0" rtlCol="0">
            <a:spAutoFit/>
          </a:bodyPr>
          <a:lstStyle/>
          <a:p>
            <a:pPr marL="4876165" marR="5080" indent="20955">
              <a:lnSpc>
                <a:spcPts val="4310"/>
              </a:lnSpc>
              <a:spcBef>
                <a:spcPts val="290"/>
              </a:spcBef>
            </a:pPr>
            <a:r>
              <a:rPr sz="3650" spc="-10" dirty="0"/>
              <a:t>Induced mutations</a:t>
            </a:r>
            <a:endParaRPr sz="3650"/>
          </a:p>
        </p:txBody>
      </p:sp>
      <p:sp>
        <p:nvSpPr>
          <p:cNvPr id="4" name="object 4"/>
          <p:cNvSpPr txBox="1"/>
          <p:nvPr/>
        </p:nvSpPr>
        <p:spPr>
          <a:xfrm>
            <a:off x="5296865" y="2170402"/>
            <a:ext cx="3394710" cy="113919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 marR="5080" indent="7620">
              <a:lnSpc>
                <a:spcPct val="129800"/>
              </a:lnSpc>
              <a:spcBef>
                <a:spcPts val="140"/>
              </a:spcBef>
            </a:pPr>
            <a:r>
              <a:rPr sz="1400" spc="25" dirty="0" smtClean="0">
                <a:solidFill>
                  <a:srgbClr val="5FCBE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04040"/>
                </a:solidFill>
                <a:latin typeface="Arial MT"/>
                <a:cs typeface="Arial MT"/>
              </a:rPr>
              <a:t>arise</a:t>
            </a:r>
            <a:r>
              <a:rPr sz="1400" spc="2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04040"/>
                </a:solidFill>
                <a:latin typeface="Arial MT"/>
                <a:cs typeface="Arial MT"/>
              </a:rPr>
              <a:t>under</a:t>
            </a:r>
            <a:r>
              <a:rPr sz="1400" spc="2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04040"/>
                </a:solidFill>
                <a:latin typeface="Arial MT"/>
                <a:cs typeface="Arial MT"/>
              </a:rPr>
              <a:t>the</a:t>
            </a:r>
            <a:r>
              <a:rPr sz="1400" spc="2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04040"/>
                </a:solidFill>
                <a:latin typeface="Arial MT"/>
                <a:cs typeface="Arial MT"/>
              </a:rPr>
              <a:t>influence</a:t>
            </a:r>
            <a:r>
              <a:rPr sz="1400" spc="2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04040"/>
                </a:solidFill>
                <a:latin typeface="Arial MT"/>
                <a:cs typeface="Arial MT"/>
              </a:rPr>
              <a:t>of</a:t>
            </a:r>
            <a:r>
              <a:rPr sz="1400" spc="2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404040"/>
                </a:solidFill>
                <a:latin typeface="Arial MT"/>
                <a:cs typeface="Arial MT"/>
              </a:rPr>
              <a:t>certain </a:t>
            </a:r>
            <a:r>
              <a:rPr sz="1400" dirty="0">
                <a:solidFill>
                  <a:srgbClr val="404040"/>
                </a:solidFill>
                <a:latin typeface="Arial MT"/>
                <a:cs typeface="Arial MT"/>
              </a:rPr>
              <a:t>environmental</a:t>
            </a:r>
            <a:r>
              <a:rPr sz="1400" spc="4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04040"/>
                </a:solidFill>
                <a:latin typeface="Arial MT"/>
                <a:cs typeface="Arial MT"/>
              </a:rPr>
              <a:t>factors.</a:t>
            </a:r>
            <a:r>
              <a:rPr sz="1400" spc="4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04040"/>
                </a:solidFill>
                <a:latin typeface="Arial MT"/>
                <a:cs typeface="Arial MT"/>
              </a:rPr>
              <a:t>Some</a:t>
            </a:r>
            <a:r>
              <a:rPr sz="1400" spc="4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04040"/>
                </a:solidFill>
                <a:latin typeface="Arial MT"/>
                <a:cs typeface="Arial MT"/>
              </a:rPr>
              <a:t>of</a:t>
            </a:r>
            <a:r>
              <a:rPr sz="1400" spc="4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04040"/>
                </a:solidFill>
                <a:latin typeface="Arial MT"/>
                <a:cs typeface="Arial MT"/>
              </a:rPr>
              <a:t>the</a:t>
            </a:r>
            <a:r>
              <a:rPr sz="1400" spc="4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404040"/>
                </a:solidFill>
                <a:latin typeface="Arial MT"/>
                <a:cs typeface="Arial MT"/>
              </a:rPr>
              <a:t>factors </a:t>
            </a:r>
            <a:r>
              <a:rPr sz="1400" dirty="0">
                <a:solidFill>
                  <a:srgbClr val="404040"/>
                </a:solidFill>
                <a:latin typeface="Arial MT"/>
                <a:cs typeface="Arial MT"/>
              </a:rPr>
              <a:t>of</a:t>
            </a:r>
            <a:r>
              <a:rPr sz="1400" spc="4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04040"/>
                </a:solidFill>
                <a:latin typeface="Arial MT"/>
                <a:cs typeface="Arial MT"/>
              </a:rPr>
              <a:t>induced</a:t>
            </a:r>
            <a:r>
              <a:rPr sz="1400" spc="4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04040"/>
                </a:solidFill>
                <a:latin typeface="Arial MT"/>
                <a:cs typeface="Arial MT"/>
              </a:rPr>
              <a:t>mutagenesis</a:t>
            </a:r>
            <a:r>
              <a:rPr sz="1400" spc="4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04040"/>
                </a:solidFill>
                <a:latin typeface="Arial MT"/>
                <a:cs typeface="Arial MT"/>
              </a:rPr>
              <a:t>are</a:t>
            </a:r>
            <a:r>
              <a:rPr sz="1400" spc="4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400" spc="-40" dirty="0">
                <a:solidFill>
                  <a:srgbClr val="404040"/>
                </a:solidFill>
                <a:latin typeface="Arial MT"/>
                <a:cs typeface="Arial MT"/>
              </a:rPr>
              <a:t>X-</a:t>
            </a:r>
            <a:r>
              <a:rPr sz="1400" dirty="0">
                <a:solidFill>
                  <a:srgbClr val="404040"/>
                </a:solidFill>
                <a:latin typeface="Arial MT"/>
                <a:cs typeface="Arial MT"/>
              </a:rPr>
              <a:t>rays,</a:t>
            </a:r>
            <a:r>
              <a:rPr sz="1400" spc="4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400" spc="-25" dirty="0">
                <a:solidFill>
                  <a:srgbClr val="404040"/>
                </a:solidFill>
                <a:latin typeface="Arial MT"/>
                <a:cs typeface="Arial MT"/>
              </a:rPr>
              <a:t>UV, </a:t>
            </a:r>
            <a:r>
              <a:rPr sz="1400" dirty="0">
                <a:solidFill>
                  <a:srgbClr val="404040"/>
                </a:solidFill>
                <a:latin typeface="Arial MT"/>
                <a:cs typeface="Arial MT"/>
              </a:rPr>
              <a:t>radiation</a:t>
            </a:r>
            <a:r>
              <a:rPr sz="1400" spc="4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04040"/>
                </a:solidFill>
                <a:latin typeface="Arial MT"/>
                <a:cs typeface="Arial MT"/>
              </a:rPr>
              <a:t>decay,</a:t>
            </a:r>
            <a:r>
              <a:rPr sz="1400" spc="4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400" spc="-20" dirty="0">
                <a:solidFill>
                  <a:srgbClr val="404040"/>
                </a:solidFill>
                <a:latin typeface="Arial MT"/>
                <a:cs typeface="Arial MT"/>
              </a:rPr>
              <a:t>etc.</a:t>
            </a:r>
            <a:endParaRPr sz="1400" dirty="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150" dirty="0">
                <a:solidFill>
                  <a:srgbClr val="000000"/>
                </a:solidFill>
              </a:rPr>
              <a:t>Types</a:t>
            </a:r>
            <a:r>
              <a:rPr sz="3150" spc="-80" dirty="0">
                <a:solidFill>
                  <a:srgbClr val="000000"/>
                </a:solidFill>
              </a:rPr>
              <a:t> </a:t>
            </a:r>
            <a:r>
              <a:rPr sz="3150" dirty="0">
                <a:solidFill>
                  <a:srgbClr val="000000"/>
                </a:solidFill>
              </a:rPr>
              <a:t>of</a:t>
            </a:r>
            <a:r>
              <a:rPr sz="3150" spc="-80" dirty="0">
                <a:solidFill>
                  <a:srgbClr val="000000"/>
                </a:solidFill>
              </a:rPr>
              <a:t> </a:t>
            </a:r>
            <a:r>
              <a:rPr sz="3150" dirty="0">
                <a:solidFill>
                  <a:srgbClr val="000000"/>
                </a:solidFill>
              </a:rPr>
              <a:t>mutations</a:t>
            </a:r>
            <a:r>
              <a:rPr sz="3150" spc="-80" dirty="0">
                <a:solidFill>
                  <a:srgbClr val="000000"/>
                </a:solidFill>
              </a:rPr>
              <a:t> </a:t>
            </a:r>
            <a:r>
              <a:rPr sz="3150" dirty="0">
                <a:solidFill>
                  <a:srgbClr val="000000"/>
                </a:solidFill>
              </a:rPr>
              <a:t>according</a:t>
            </a:r>
            <a:r>
              <a:rPr sz="3150" spc="-75" dirty="0">
                <a:solidFill>
                  <a:srgbClr val="000000"/>
                </a:solidFill>
              </a:rPr>
              <a:t> </a:t>
            </a:r>
            <a:r>
              <a:rPr sz="3150" dirty="0">
                <a:solidFill>
                  <a:srgbClr val="000000"/>
                </a:solidFill>
              </a:rPr>
              <a:t>to</a:t>
            </a:r>
            <a:r>
              <a:rPr sz="3150" spc="-80" dirty="0">
                <a:solidFill>
                  <a:srgbClr val="000000"/>
                </a:solidFill>
              </a:rPr>
              <a:t> </a:t>
            </a:r>
            <a:r>
              <a:rPr sz="3150" dirty="0">
                <a:solidFill>
                  <a:srgbClr val="000000"/>
                </a:solidFill>
              </a:rPr>
              <a:t>the</a:t>
            </a:r>
            <a:r>
              <a:rPr sz="3150" spc="-80" dirty="0">
                <a:solidFill>
                  <a:srgbClr val="000000"/>
                </a:solidFill>
              </a:rPr>
              <a:t> </a:t>
            </a:r>
            <a:r>
              <a:rPr sz="3150" dirty="0">
                <a:solidFill>
                  <a:srgbClr val="000000"/>
                </a:solidFill>
              </a:rPr>
              <a:t>type</a:t>
            </a:r>
            <a:r>
              <a:rPr sz="3150" spc="-75" dirty="0">
                <a:solidFill>
                  <a:srgbClr val="000000"/>
                </a:solidFill>
              </a:rPr>
              <a:t> </a:t>
            </a:r>
            <a:r>
              <a:rPr sz="3150" spc="-25" dirty="0">
                <a:solidFill>
                  <a:srgbClr val="000000"/>
                </a:solidFill>
              </a:rPr>
              <a:t>of</a:t>
            </a:r>
            <a:endParaRPr sz="3150"/>
          </a:p>
        </p:txBody>
      </p:sp>
      <p:sp>
        <p:nvSpPr>
          <p:cNvPr id="3" name="object 3"/>
          <p:cNvSpPr txBox="1"/>
          <p:nvPr/>
        </p:nvSpPr>
        <p:spPr>
          <a:xfrm>
            <a:off x="2412599" y="2949419"/>
            <a:ext cx="2141855" cy="4610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50" dirty="0">
                <a:latin typeface="Arial MT"/>
                <a:cs typeface="Arial MT"/>
              </a:rPr>
              <a:t>affected </a:t>
            </a:r>
            <a:r>
              <a:rPr sz="2850" spc="-10" dirty="0">
                <a:latin typeface="Arial MT"/>
                <a:cs typeface="Arial MT"/>
              </a:rPr>
              <a:t>cells</a:t>
            </a:r>
            <a:endParaRPr sz="285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764" rIns="0" bIns="0" rtlCol="0">
            <a:spAutoFit/>
          </a:bodyPr>
          <a:lstStyle/>
          <a:p>
            <a:pPr marL="4882515">
              <a:lnSpc>
                <a:spcPct val="100000"/>
              </a:lnSpc>
              <a:spcBef>
                <a:spcPts val="135"/>
              </a:spcBef>
            </a:pPr>
            <a:r>
              <a:rPr sz="3550" spc="-10" dirty="0"/>
              <a:t>Somatic</a:t>
            </a:r>
            <a:endParaRPr sz="3550"/>
          </a:p>
        </p:txBody>
      </p:sp>
      <p:sp>
        <p:nvSpPr>
          <p:cNvPr id="4" name="object 4"/>
          <p:cNvSpPr txBox="1"/>
          <p:nvPr/>
        </p:nvSpPr>
        <p:spPr>
          <a:xfrm>
            <a:off x="5296475" y="2117420"/>
            <a:ext cx="3693795" cy="268732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60960" indent="7620">
              <a:lnSpc>
                <a:spcPct val="148400"/>
              </a:lnSpc>
              <a:spcBef>
                <a:spcPts val="90"/>
              </a:spcBef>
            </a:pPr>
            <a:r>
              <a:rPr sz="1300" dirty="0" smtClean="0">
                <a:solidFill>
                  <a:srgbClr val="404040"/>
                </a:solidFill>
                <a:latin typeface="Arial MT"/>
                <a:cs typeface="Arial MT"/>
              </a:rPr>
              <a:t>They</a:t>
            </a:r>
            <a:r>
              <a:rPr sz="1300" spc="40" dirty="0" smtClean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300" dirty="0">
                <a:solidFill>
                  <a:srgbClr val="404040"/>
                </a:solidFill>
                <a:latin typeface="Arial MT"/>
                <a:cs typeface="Arial MT"/>
              </a:rPr>
              <a:t>arise</a:t>
            </a:r>
            <a:r>
              <a:rPr sz="1300" spc="4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300" dirty="0">
                <a:solidFill>
                  <a:srgbClr val="404040"/>
                </a:solidFill>
                <a:latin typeface="Arial MT"/>
                <a:cs typeface="Arial MT"/>
              </a:rPr>
              <a:t>in</a:t>
            </a:r>
            <a:r>
              <a:rPr sz="1300" spc="4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300" dirty="0">
                <a:solidFill>
                  <a:srgbClr val="404040"/>
                </a:solidFill>
                <a:latin typeface="Arial MT"/>
                <a:cs typeface="Arial MT"/>
              </a:rPr>
              <a:t>the</a:t>
            </a:r>
            <a:r>
              <a:rPr sz="1300" spc="4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300" dirty="0">
                <a:solidFill>
                  <a:srgbClr val="404040"/>
                </a:solidFill>
                <a:latin typeface="Arial MT"/>
                <a:cs typeface="Arial MT"/>
              </a:rPr>
              <a:t>somatic</a:t>
            </a:r>
            <a:r>
              <a:rPr sz="1300" spc="4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300" dirty="0">
                <a:solidFill>
                  <a:srgbClr val="404040"/>
                </a:solidFill>
                <a:latin typeface="Arial MT"/>
                <a:cs typeface="Arial MT"/>
              </a:rPr>
              <a:t>cells</a:t>
            </a:r>
            <a:r>
              <a:rPr sz="1300" spc="4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300" dirty="0">
                <a:solidFill>
                  <a:srgbClr val="404040"/>
                </a:solidFill>
                <a:latin typeface="Arial MT"/>
                <a:cs typeface="Arial MT"/>
              </a:rPr>
              <a:t>of</a:t>
            </a:r>
            <a:r>
              <a:rPr sz="1300" spc="4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300" dirty="0">
                <a:solidFill>
                  <a:srgbClr val="404040"/>
                </a:solidFill>
                <a:latin typeface="Arial MT"/>
                <a:cs typeface="Arial MT"/>
              </a:rPr>
              <a:t>the</a:t>
            </a:r>
            <a:r>
              <a:rPr sz="1300" spc="4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300" spc="-10" dirty="0">
                <a:solidFill>
                  <a:srgbClr val="404040"/>
                </a:solidFill>
                <a:latin typeface="Arial MT"/>
                <a:cs typeface="Arial MT"/>
              </a:rPr>
              <a:t>organism, </a:t>
            </a:r>
            <a:r>
              <a:rPr sz="1300" dirty="0">
                <a:solidFill>
                  <a:srgbClr val="404040"/>
                </a:solidFill>
                <a:latin typeface="Arial MT"/>
                <a:cs typeface="Arial MT"/>
              </a:rPr>
              <a:t>therefore</a:t>
            </a:r>
            <a:r>
              <a:rPr sz="1300" spc="4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300" dirty="0">
                <a:solidFill>
                  <a:srgbClr val="404040"/>
                </a:solidFill>
                <a:latin typeface="Arial MT"/>
                <a:cs typeface="Arial MT"/>
              </a:rPr>
              <a:t>they</a:t>
            </a:r>
            <a:r>
              <a:rPr sz="1300" spc="4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300" dirty="0">
                <a:solidFill>
                  <a:srgbClr val="404040"/>
                </a:solidFill>
                <a:latin typeface="Arial MT"/>
                <a:cs typeface="Arial MT"/>
              </a:rPr>
              <a:t>are</a:t>
            </a:r>
            <a:r>
              <a:rPr sz="1300" spc="4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300" dirty="0">
                <a:solidFill>
                  <a:srgbClr val="404040"/>
                </a:solidFill>
                <a:latin typeface="Arial MT"/>
                <a:cs typeface="Arial MT"/>
              </a:rPr>
              <a:t>not</a:t>
            </a:r>
            <a:r>
              <a:rPr sz="1300" spc="4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300" dirty="0">
                <a:solidFill>
                  <a:srgbClr val="404040"/>
                </a:solidFill>
                <a:latin typeface="Arial MT"/>
                <a:cs typeface="Arial MT"/>
              </a:rPr>
              <a:t>transmitted</a:t>
            </a:r>
            <a:r>
              <a:rPr sz="1300" spc="4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300" dirty="0">
                <a:solidFill>
                  <a:srgbClr val="404040"/>
                </a:solidFill>
                <a:latin typeface="Arial MT"/>
                <a:cs typeface="Arial MT"/>
              </a:rPr>
              <a:t>to</a:t>
            </a:r>
            <a:r>
              <a:rPr sz="1300" spc="4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300" spc="-25" dirty="0">
                <a:solidFill>
                  <a:srgbClr val="404040"/>
                </a:solidFill>
                <a:latin typeface="Arial MT"/>
                <a:cs typeface="Arial MT"/>
              </a:rPr>
              <a:t>its</a:t>
            </a:r>
            <a:endParaRPr sz="1300" dirty="0">
              <a:latin typeface="Arial MT"/>
              <a:cs typeface="Arial MT"/>
            </a:endParaRPr>
          </a:p>
          <a:p>
            <a:pPr marL="12700" marR="539750" indent="6985">
              <a:lnSpc>
                <a:spcPct val="130800"/>
              </a:lnSpc>
            </a:pPr>
            <a:r>
              <a:rPr sz="1300" dirty="0">
                <a:solidFill>
                  <a:srgbClr val="404040"/>
                </a:solidFill>
                <a:latin typeface="Arial MT"/>
                <a:cs typeface="Arial MT"/>
              </a:rPr>
              <a:t>offspring.</a:t>
            </a:r>
            <a:r>
              <a:rPr sz="1300" spc="4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300" dirty="0">
                <a:solidFill>
                  <a:srgbClr val="404040"/>
                </a:solidFill>
                <a:latin typeface="Arial MT"/>
                <a:cs typeface="Arial MT"/>
              </a:rPr>
              <a:t>Since</a:t>
            </a:r>
            <a:r>
              <a:rPr sz="1300" spc="4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300" dirty="0">
                <a:solidFill>
                  <a:srgbClr val="404040"/>
                </a:solidFill>
                <a:latin typeface="Arial MT"/>
                <a:cs typeface="Arial MT"/>
              </a:rPr>
              <a:t>the</a:t>
            </a:r>
            <a:r>
              <a:rPr sz="1300" spc="4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300" dirty="0">
                <a:solidFill>
                  <a:srgbClr val="404040"/>
                </a:solidFill>
                <a:latin typeface="Arial MT"/>
                <a:cs typeface="Arial MT"/>
              </a:rPr>
              <a:t>organs</a:t>
            </a:r>
            <a:r>
              <a:rPr sz="1300" spc="4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300" dirty="0">
                <a:solidFill>
                  <a:srgbClr val="404040"/>
                </a:solidFill>
                <a:latin typeface="Arial MT"/>
                <a:cs typeface="Arial MT"/>
              </a:rPr>
              <a:t>in</a:t>
            </a:r>
            <a:r>
              <a:rPr sz="1300" spc="4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300" spc="-10" dirty="0">
                <a:solidFill>
                  <a:srgbClr val="404040"/>
                </a:solidFill>
                <a:latin typeface="Arial MT"/>
                <a:cs typeface="Arial MT"/>
              </a:rPr>
              <a:t>multicellular </a:t>
            </a:r>
            <a:r>
              <a:rPr sz="1300" dirty="0">
                <a:solidFill>
                  <a:srgbClr val="404040"/>
                </a:solidFill>
                <a:latin typeface="Arial MT"/>
                <a:cs typeface="Arial MT"/>
              </a:rPr>
              <a:t>organisms</a:t>
            </a:r>
            <a:r>
              <a:rPr sz="1300" spc="4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300" dirty="0">
                <a:solidFill>
                  <a:srgbClr val="404040"/>
                </a:solidFill>
                <a:latin typeface="Arial MT"/>
                <a:cs typeface="Arial MT"/>
              </a:rPr>
              <a:t>are</a:t>
            </a:r>
            <a:r>
              <a:rPr sz="1300" spc="4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300" dirty="0">
                <a:solidFill>
                  <a:srgbClr val="404040"/>
                </a:solidFill>
                <a:latin typeface="Arial MT"/>
                <a:cs typeface="Arial MT"/>
              </a:rPr>
              <a:t>made</a:t>
            </a:r>
            <a:r>
              <a:rPr sz="1300" spc="5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300" dirty="0">
                <a:solidFill>
                  <a:srgbClr val="404040"/>
                </a:solidFill>
                <a:latin typeface="Arial MT"/>
                <a:cs typeface="Arial MT"/>
              </a:rPr>
              <a:t>up</a:t>
            </a:r>
            <a:r>
              <a:rPr sz="1300" spc="4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300" dirty="0">
                <a:solidFill>
                  <a:srgbClr val="404040"/>
                </a:solidFill>
                <a:latin typeface="Arial MT"/>
                <a:cs typeface="Arial MT"/>
              </a:rPr>
              <a:t>of</a:t>
            </a:r>
            <a:r>
              <a:rPr sz="1300" spc="5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300" spc="-20" dirty="0">
                <a:solidFill>
                  <a:srgbClr val="404040"/>
                </a:solidFill>
                <a:latin typeface="Arial MT"/>
                <a:cs typeface="Arial MT"/>
              </a:rPr>
              <a:t>huge</a:t>
            </a:r>
            <a:endParaRPr sz="1300" dirty="0">
              <a:latin typeface="Arial MT"/>
              <a:cs typeface="Arial MT"/>
            </a:endParaRPr>
          </a:p>
          <a:p>
            <a:pPr marL="19685" marR="5080" indent="-7620">
              <a:lnSpc>
                <a:spcPct val="130800"/>
              </a:lnSpc>
              <a:spcBef>
                <a:spcPts val="5"/>
              </a:spcBef>
            </a:pPr>
            <a:r>
              <a:rPr sz="1300" dirty="0">
                <a:solidFill>
                  <a:srgbClr val="404040"/>
                </a:solidFill>
                <a:latin typeface="Arial MT"/>
                <a:cs typeface="Arial MT"/>
              </a:rPr>
              <a:t>numbers</a:t>
            </a:r>
            <a:r>
              <a:rPr sz="1300" spc="7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300" dirty="0">
                <a:solidFill>
                  <a:srgbClr val="404040"/>
                </a:solidFill>
                <a:latin typeface="Arial MT"/>
                <a:cs typeface="Arial MT"/>
              </a:rPr>
              <a:t>of</a:t>
            </a:r>
            <a:r>
              <a:rPr sz="1300" spc="7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300" dirty="0">
                <a:solidFill>
                  <a:srgbClr val="404040"/>
                </a:solidFill>
                <a:latin typeface="Arial MT"/>
                <a:cs typeface="Arial MT"/>
              </a:rPr>
              <a:t>equally</a:t>
            </a:r>
            <a:r>
              <a:rPr sz="1300" spc="7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300" dirty="0">
                <a:solidFill>
                  <a:srgbClr val="404040"/>
                </a:solidFill>
                <a:latin typeface="Arial MT"/>
                <a:cs typeface="Arial MT"/>
              </a:rPr>
              <a:t>specialized</a:t>
            </a:r>
            <a:r>
              <a:rPr sz="1300" spc="7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300" dirty="0">
                <a:solidFill>
                  <a:srgbClr val="404040"/>
                </a:solidFill>
                <a:latin typeface="Arial MT"/>
                <a:cs typeface="Arial MT"/>
              </a:rPr>
              <a:t>cells,</a:t>
            </a:r>
            <a:r>
              <a:rPr sz="1300" spc="7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300" spc="-10" dirty="0">
                <a:solidFill>
                  <a:srgbClr val="404040"/>
                </a:solidFill>
                <a:latin typeface="Arial MT"/>
                <a:cs typeface="Arial MT"/>
              </a:rPr>
              <a:t>mutations</a:t>
            </a:r>
            <a:r>
              <a:rPr sz="1300" spc="50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300" dirty="0">
                <a:solidFill>
                  <a:srgbClr val="404040"/>
                </a:solidFill>
                <a:latin typeface="Arial MT"/>
                <a:cs typeface="Arial MT"/>
              </a:rPr>
              <a:t>in</a:t>
            </a:r>
            <a:r>
              <a:rPr sz="1300" spc="4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300" dirty="0">
                <a:solidFill>
                  <a:srgbClr val="404040"/>
                </a:solidFill>
                <a:latin typeface="Arial MT"/>
                <a:cs typeface="Arial MT"/>
              </a:rPr>
              <a:t>one</a:t>
            </a:r>
            <a:r>
              <a:rPr sz="1300" spc="4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300" dirty="0">
                <a:solidFill>
                  <a:srgbClr val="404040"/>
                </a:solidFill>
                <a:latin typeface="Arial MT"/>
                <a:cs typeface="Arial MT"/>
              </a:rPr>
              <a:t>or</a:t>
            </a:r>
            <a:r>
              <a:rPr sz="1300" spc="4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300" dirty="0">
                <a:solidFill>
                  <a:srgbClr val="404040"/>
                </a:solidFill>
                <a:latin typeface="Arial MT"/>
                <a:cs typeface="Arial MT"/>
              </a:rPr>
              <a:t>a</a:t>
            </a:r>
            <a:r>
              <a:rPr sz="1300" spc="4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300" dirty="0">
                <a:solidFill>
                  <a:srgbClr val="404040"/>
                </a:solidFill>
                <a:latin typeface="Arial MT"/>
                <a:cs typeface="Arial MT"/>
              </a:rPr>
              <a:t>few</a:t>
            </a:r>
            <a:r>
              <a:rPr sz="1300" spc="4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300" dirty="0">
                <a:solidFill>
                  <a:srgbClr val="404040"/>
                </a:solidFill>
                <a:latin typeface="Arial MT"/>
                <a:cs typeface="Arial MT"/>
              </a:rPr>
              <a:t>cells</a:t>
            </a:r>
            <a:r>
              <a:rPr sz="1300" spc="4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300" dirty="0">
                <a:solidFill>
                  <a:srgbClr val="404040"/>
                </a:solidFill>
                <a:latin typeface="Arial MT"/>
                <a:cs typeface="Arial MT"/>
              </a:rPr>
              <a:t>rarely</a:t>
            </a:r>
            <a:r>
              <a:rPr sz="1300" spc="4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300" dirty="0">
                <a:solidFill>
                  <a:srgbClr val="404040"/>
                </a:solidFill>
                <a:latin typeface="Arial MT"/>
                <a:cs typeface="Arial MT"/>
              </a:rPr>
              <a:t>cause</a:t>
            </a:r>
            <a:r>
              <a:rPr sz="1300" spc="4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300" dirty="0">
                <a:solidFill>
                  <a:srgbClr val="404040"/>
                </a:solidFill>
                <a:latin typeface="Arial MT"/>
                <a:cs typeface="Arial MT"/>
              </a:rPr>
              <a:t>disorders</a:t>
            </a:r>
            <a:r>
              <a:rPr sz="1300" spc="4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300" dirty="0">
                <a:solidFill>
                  <a:srgbClr val="404040"/>
                </a:solidFill>
                <a:latin typeface="Arial MT"/>
                <a:cs typeface="Arial MT"/>
              </a:rPr>
              <a:t>in</a:t>
            </a:r>
            <a:r>
              <a:rPr sz="1300" spc="4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300" spc="-25" dirty="0">
                <a:solidFill>
                  <a:srgbClr val="404040"/>
                </a:solidFill>
                <a:latin typeface="Arial MT"/>
                <a:cs typeface="Arial MT"/>
              </a:rPr>
              <a:t>the </a:t>
            </a:r>
            <a:r>
              <a:rPr sz="1300" dirty="0">
                <a:solidFill>
                  <a:srgbClr val="404040"/>
                </a:solidFill>
                <a:latin typeface="Arial MT"/>
                <a:cs typeface="Arial MT"/>
              </a:rPr>
              <a:t>functions</a:t>
            </a:r>
            <a:r>
              <a:rPr sz="1300" spc="6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300" dirty="0">
                <a:solidFill>
                  <a:srgbClr val="404040"/>
                </a:solidFill>
                <a:latin typeface="Arial MT"/>
                <a:cs typeface="Arial MT"/>
              </a:rPr>
              <a:t>of</a:t>
            </a:r>
            <a:r>
              <a:rPr sz="1300" spc="6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300" dirty="0">
                <a:solidFill>
                  <a:srgbClr val="404040"/>
                </a:solidFill>
                <a:latin typeface="Arial MT"/>
                <a:cs typeface="Arial MT"/>
              </a:rPr>
              <a:t>the</a:t>
            </a:r>
            <a:r>
              <a:rPr sz="1300" spc="7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300" dirty="0">
                <a:solidFill>
                  <a:srgbClr val="404040"/>
                </a:solidFill>
                <a:latin typeface="Arial MT"/>
                <a:cs typeface="Arial MT"/>
              </a:rPr>
              <a:t>organism.</a:t>
            </a:r>
            <a:r>
              <a:rPr sz="1300" spc="6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300" dirty="0">
                <a:solidFill>
                  <a:srgbClr val="404040"/>
                </a:solidFill>
                <a:latin typeface="Arial MT"/>
                <a:cs typeface="Arial MT"/>
              </a:rPr>
              <a:t>When</a:t>
            </a:r>
            <a:r>
              <a:rPr sz="1300" spc="6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300" dirty="0">
                <a:solidFill>
                  <a:srgbClr val="404040"/>
                </a:solidFill>
                <a:latin typeface="Arial MT"/>
                <a:cs typeface="Arial MT"/>
              </a:rPr>
              <a:t>mutations</a:t>
            </a:r>
            <a:r>
              <a:rPr sz="1300" spc="7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300" spc="-20" dirty="0">
                <a:solidFill>
                  <a:srgbClr val="404040"/>
                </a:solidFill>
                <a:latin typeface="Arial MT"/>
                <a:cs typeface="Arial MT"/>
              </a:rPr>
              <a:t>occur </a:t>
            </a:r>
            <a:r>
              <a:rPr sz="1300" dirty="0">
                <a:solidFill>
                  <a:srgbClr val="404040"/>
                </a:solidFill>
                <a:latin typeface="Arial MT"/>
                <a:cs typeface="Arial MT"/>
              </a:rPr>
              <a:t>in</a:t>
            </a:r>
            <a:r>
              <a:rPr sz="1300" spc="5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300" dirty="0">
                <a:solidFill>
                  <a:srgbClr val="404040"/>
                </a:solidFill>
                <a:latin typeface="Arial MT"/>
                <a:cs typeface="Arial MT"/>
              </a:rPr>
              <a:t>the</a:t>
            </a:r>
            <a:r>
              <a:rPr sz="1300" spc="5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300" spc="-10" dirty="0">
                <a:solidFill>
                  <a:srgbClr val="404040"/>
                </a:solidFill>
                <a:latin typeface="Arial MT"/>
                <a:cs typeface="Arial MT"/>
              </a:rPr>
              <a:t>sex-</a:t>
            </a:r>
            <a:r>
              <a:rPr sz="1300" dirty="0">
                <a:solidFill>
                  <a:srgbClr val="404040"/>
                </a:solidFill>
                <a:latin typeface="Arial MT"/>
                <a:cs typeface="Arial MT"/>
              </a:rPr>
              <a:t>linked</a:t>
            </a:r>
            <a:r>
              <a:rPr sz="1300" spc="6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300" dirty="0">
                <a:solidFill>
                  <a:srgbClr val="404040"/>
                </a:solidFill>
                <a:latin typeface="Arial MT"/>
                <a:cs typeface="Arial MT"/>
              </a:rPr>
              <a:t>genes</a:t>
            </a:r>
            <a:r>
              <a:rPr sz="1300" spc="5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300" spc="-10" dirty="0">
                <a:solidFill>
                  <a:srgbClr val="404040"/>
                </a:solidFill>
                <a:latin typeface="Arial MT"/>
                <a:cs typeface="Arial MT"/>
              </a:rPr>
              <a:t>described</a:t>
            </a:r>
            <a:endParaRPr sz="1300" dirty="0">
              <a:latin typeface="Arial MT"/>
              <a:cs typeface="Arial MT"/>
            </a:endParaRPr>
          </a:p>
          <a:p>
            <a:pPr marL="12700" marR="1025525" indent="6985">
              <a:lnSpc>
                <a:spcPts val="2039"/>
              </a:lnSpc>
              <a:spcBef>
                <a:spcPts val="105"/>
              </a:spcBef>
            </a:pPr>
            <a:r>
              <a:rPr sz="1300" dirty="0">
                <a:solidFill>
                  <a:srgbClr val="404040"/>
                </a:solidFill>
                <a:latin typeface="Arial MT"/>
                <a:cs typeface="Arial MT"/>
              </a:rPr>
              <a:t>above,</a:t>
            </a:r>
            <a:r>
              <a:rPr sz="1300" spc="4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300" dirty="0">
                <a:solidFill>
                  <a:srgbClr val="404040"/>
                </a:solidFill>
                <a:latin typeface="Arial MT"/>
                <a:cs typeface="Arial MT"/>
              </a:rPr>
              <a:t>it</a:t>
            </a:r>
            <a:r>
              <a:rPr sz="1300" spc="4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300" dirty="0">
                <a:solidFill>
                  <a:srgbClr val="404040"/>
                </a:solidFill>
                <a:latin typeface="Arial MT"/>
                <a:cs typeface="Arial MT"/>
              </a:rPr>
              <a:t>is</a:t>
            </a:r>
            <a:r>
              <a:rPr sz="1300" spc="4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300" dirty="0">
                <a:solidFill>
                  <a:srgbClr val="404040"/>
                </a:solidFill>
                <a:latin typeface="Arial MT"/>
                <a:cs typeface="Arial MT"/>
              </a:rPr>
              <a:t>possible</a:t>
            </a:r>
            <a:r>
              <a:rPr sz="1300" spc="4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300" dirty="0">
                <a:solidFill>
                  <a:srgbClr val="404040"/>
                </a:solidFill>
                <a:latin typeface="Arial MT"/>
                <a:cs typeface="Arial MT"/>
              </a:rPr>
              <a:t>for</a:t>
            </a:r>
            <a:r>
              <a:rPr sz="1300" spc="4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300" dirty="0">
                <a:solidFill>
                  <a:srgbClr val="404040"/>
                </a:solidFill>
                <a:latin typeface="Arial MT"/>
                <a:cs typeface="Arial MT"/>
              </a:rPr>
              <a:t>a</a:t>
            </a:r>
            <a:r>
              <a:rPr sz="1300" spc="4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300" dirty="0">
                <a:solidFill>
                  <a:srgbClr val="404040"/>
                </a:solidFill>
                <a:latin typeface="Arial MT"/>
                <a:cs typeface="Arial MT"/>
              </a:rPr>
              <a:t>gene</a:t>
            </a:r>
            <a:r>
              <a:rPr sz="1300" spc="4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300" dirty="0">
                <a:solidFill>
                  <a:srgbClr val="404040"/>
                </a:solidFill>
                <a:latin typeface="Arial MT"/>
                <a:cs typeface="Arial MT"/>
              </a:rPr>
              <a:t>in</a:t>
            </a:r>
            <a:r>
              <a:rPr sz="1300" spc="4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300" spc="-50" dirty="0">
                <a:solidFill>
                  <a:srgbClr val="404040"/>
                </a:solidFill>
                <a:latin typeface="Arial MT"/>
                <a:cs typeface="Arial MT"/>
              </a:rPr>
              <a:t>a </a:t>
            </a:r>
            <a:r>
              <a:rPr sz="1300" dirty="0">
                <a:solidFill>
                  <a:srgbClr val="404040"/>
                </a:solidFill>
                <a:latin typeface="Arial MT"/>
                <a:cs typeface="Arial MT"/>
              </a:rPr>
              <a:t>hemizygous</a:t>
            </a:r>
            <a:r>
              <a:rPr sz="1300" spc="7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300" dirty="0">
                <a:solidFill>
                  <a:srgbClr val="404040"/>
                </a:solidFill>
                <a:latin typeface="Arial MT"/>
                <a:cs typeface="Arial MT"/>
              </a:rPr>
              <a:t>state</a:t>
            </a:r>
            <a:r>
              <a:rPr sz="1300" spc="8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300" dirty="0">
                <a:solidFill>
                  <a:srgbClr val="404040"/>
                </a:solidFill>
                <a:latin typeface="Arial MT"/>
                <a:cs typeface="Arial MT"/>
              </a:rPr>
              <a:t>to</a:t>
            </a:r>
            <a:r>
              <a:rPr sz="1300" spc="8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300" dirty="0">
                <a:solidFill>
                  <a:srgbClr val="404040"/>
                </a:solidFill>
                <a:latin typeface="Arial MT"/>
                <a:cs typeface="Arial MT"/>
              </a:rPr>
              <a:t>become</a:t>
            </a:r>
            <a:r>
              <a:rPr sz="1300" spc="8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300" spc="-10" dirty="0">
                <a:solidFill>
                  <a:srgbClr val="404040"/>
                </a:solidFill>
                <a:latin typeface="Arial MT"/>
                <a:cs typeface="Arial MT"/>
              </a:rPr>
              <a:t>lethal.</a:t>
            </a:r>
            <a:endParaRPr sz="1300" dirty="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1359" rIns="0" bIns="0" rtlCol="0">
            <a:spAutoFit/>
          </a:bodyPr>
          <a:lstStyle/>
          <a:p>
            <a:pPr marL="37465">
              <a:lnSpc>
                <a:spcPct val="100000"/>
              </a:lnSpc>
              <a:spcBef>
                <a:spcPts val="135"/>
              </a:spcBef>
            </a:pPr>
            <a:r>
              <a:rPr sz="4400" spc="-10" dirty="0"/>
              <a:t>Germinal</a:t>
            </a:r>
            <a:endParaRPr sz="4400"/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400" marR="5080">
              <a:lnSpc>
                <a:spcPct val="128699"/>
              </a:lnSpc>
              <a:spcBef>
                <a:spcPts val="95"/>
              </a:spcBef>
            </a:pPr>
            <a:r>
              <a:rPr dirty="0" smtClean="0"/>
              <a:t>Immature</a:t>
            </a:r>
            <a:r>
              <a:rPr spc="70" dirty="0" smtClean="0"/>
              <a:t> </a:t>
            </a:r>
            <a:r>
              <a:rPr dirty="0"/>
              <a:t>and</a:t>
            </a:r>
            <a:r>
              <a:rPr spc="75" dirty="0"/>
              <a:t> </a:t>
            </a:r>
            <a:r>
              <a:rPr dirty="0"/>
              <a:t>mature</a:t>
            </a:r>
            <a:r>
              <a:rPr spc="75" dirty="0"/>
              <a:t> </a:t>
            </a:r>
            <a:r>
              <a:rPr dirty="0"/>
              <a:t>germ</a:t>
            </a:r>
            <a:r>
              <a:rPr spc="75" dirty="0"/>
              <a:t> </a:t>
            </a:r>
            <a:r>
              <a:rPr dirty="0"/>
              <a:t>cells</a:t>
            </a:r>
            <a:r>
              <a:rPr spc="75" dirty="0"/>
              <a:t> </a:t>
            </a:r>
            <a:r>
              <a:rPr dirty="0"/>
              <a:t>are</a:t>
            </a:r>
            <a:r>
              <a:rPr spc="70" dirty="0"/>
              <a:t> </a:t>
            </a:r>
            <a:r>
              <a:rPr dirty="0"/>
              <a:t>affected.</a:t>
            </a:r>
            <a:r>
              <a:rPr spc="75" dirty="0"/>
              <a:t> </a:t>
            </a:r>
            <a:r>
              <a:rPr dirty="0"/>
              <a:t>Because</a:t>
            </a:r>
            <a:r>
              <a:rPr spc="75" dirty="0"/>
              <a:t> </a:t>
            </a:r>
            <a:r>
              <a:rPr dirty="0"/>
              <a:t>they</a:t>
            </a:r>
            <a:r>
              <a:rPr spc="75" dirty="0"/>
              <a:t> </a:t>
            </a:r>
            <a:r>
              <a:rPr dirty="0"/>
              <a:t>are</a:t>
            </a:r>
            <a:r>
              <a:rPr spc="70" dirty="0"/>
              <a:t> </a:t>
            </a:r>
            <a:r>
              <a:rPr dirty="0"/>
              <a:t>transmitted</a:t>
            </a:r>
            <a:r>
              <a:rPr spc="75" dirty="0"/>
              <a:t> </a:t>
            </a:r>
            <a:r>
              <a:rPr dirty="0"/>
              <a:t>to</a:t>
            </a:r>
            <a:r>
              <a:rPr spc="75" dirty="0"/>
              <a:t> </a:t>
            </a:r>
            <a:r>
              <a:rPr dirty="0"/>
              <a:t>the</a:t>
            </a:r>
            <a:r>
              <a:rPr spc="75" dirty="0"/>
              <a:t> </a:t>
            </a:r>
            <a:r>
              <a:rPr dirty="0"/>
              <a:t>offspring,</a:t>
            </a:r>
            <a:r>
              <a:rPr spc="75" dirty="0"/>
              <a:t> </a:t>
            </a:r>
            <a:r>
              <a:rPr spc="-10" dirty="0"/>
              <a:t>these </a:t>
            </a:r>
            <a:r>
              <a:rPr dirty="0"/>
              <a:t>types</a:t>
            </a:r>
            <a:r>
              <a:rPr spc="65" dirty="0"/>
              <a:t> </a:t>
            </a:r>
            <a:r>
              <a:rPr dirty="0"/>
              <a:t>of</a:t>
            </a:r>
            <a:r>
              <a:rPr spc="65" dirty="0"/>
              <a:t> </a:t>
            </a:r>
            <a:r>
              <a:rPr dirty="0"/>
              <a:t>mutations</a:t>
            </a:r>
            <a:r>
              <a:rPr spc="65" dirty="0"/>
              <a:t> </a:t>
            </a:r>
            <a:r>
              <a:rPr dirty="0"/>
              <a:t>represent</a:t>
            </a:r>
            <a:r>
              <a:rPr spc="70" dirty="0"/>
              <a:t> </a:t>
            </a:r>
            <a:r>
              <a:rPr dirty="0"/>
              <a:t>a</a:t>
            </a:r>
            <a:r>
              <a:rPr spc="65" dirty="0"/>
              <a:t> </a:t>
            </a:r>
            <a:r>
              <a:rPr dirty="0"/>
              <a:t>major</a:t>
            </a:r>
            <a:r>
              <a:rPr spc="65" dirty="0"/>
              <a:t> </a:t>
            </a:r>
            <a:r>
              <a:rPr dirty="0"/>
              <a:t>problem</a:t>
            </a:r>
            <a:r>
              <a:rPr spc="70" dirty="0"/>
              <a:t> </a:t>
            </a:r>
            <a:r>
              <a:rPr dirty="0"/>
              <a:t>in</a:t>
            </a:r>
            <a:r>
              <a:rPr spc="65" dirty="0"/>
              <a:t> </a:t>
            </a:r>
            <a:r>
              <a:rPr spc="-10" dirty="0"/>
              <a:t>biology.</a:t>
            </a:r>
          </a:p>
          <a:p>
            <a:pPr marL="17780">
              <a:lnSpc>
                <a:spcPct val="100000"/>
              </a:lnSpc>
              <a:spcBef>
                <a:spcPts val="475"/>
              </a:spcBef>
            </a:pPr>
            <a:r>
              <a:rPr dirty="0"/>
              <a:t>world.</a:t>
            </a:r>
            <a:r>
              <a:rPr spc="100" dirty="0"/>
              <a:t> </a:t>
            </a:r>
            <a:r>
              <a:rPr dirty="0"/>
              <a:t>In</a:t>
            </a:r>
            <a:r>
              <a:rPr spc="105" dirty="0"/>
              <a:t> </a:t>
            </a:r>
            <a:r>
              <a:rPr dirty="0"/>
              <a:t>most</a:t>
            </a:r>
            <a:r>
              <a:rPr spc="105" dirty="0"/>
              <a:t> </a:t>
            </a:r>
            <a:r>
              <a:rPr dirty="0"/>
              <a:t>cases,</a:t>
            </a:r>
            <a:r>
              <a:rPr spc="105" dirty="0"/>
              <a:t> </a:t>
            </a:r>
            <a:r>
              <a:rPr dirty="0"/>
              <a:t>two</a:t>
            </a:r>
            <a:r>
              <a:rPr spc="105" dirty="0"/>
              <a:t> </a:t>
            </a:r>
            <a:r>
              <a:rPr dirty="0"/>
              <a:t>types</a:t>
            </a:r>
            <a:r>
              <a:rPr spc="105" dirty="0"/>
              <a:t> </a:t>
            </a:r>
            <a:r>
              <a:rPr dirty="0"/>
              <a:t>of</a:t>
            </a:r>
            <a:r>
              <a:rPr spc="100" dirty="0"/>
              <a:t> </a:t>
            </a:r>
            <a:r>
              <a:rPr dirty="0"/>
              <a:t>germline</a:t>
            </a:r>
            <a:r>
              <a:rPr spc="100" dirty="0"/>
              <a:t> </a:t>
            </a:r>
            <a:r>
              <a:rPr dirty="0"/>
              <a:t>mutations</a:t>
            </a:r>
            <a:r>
              <a:rPr spc="105" dirty="0"/>
              <a:t> </a:t>
            </a:r>
            <a:r>
              <a:rPr dirty="0"/>
              <a:t>occur</a:t>
            </a:r>
            <a:r>
              <a:rPr spc="105" dirty="0"/>
              <a:t> </a:t>
            </a:r>
            <a:r>
              <a:rPr spc="-50" dirty="0"/>
              <a:t>–</a:t>
            </a:r>
          </a:p>
          <a:p>
            <a:pPr marL="14604">
              <a:lnSpc>
                <a:spcPct val="100000"/>
              </a:lnSpc>
              <a:spcBef>
                <a:spcPts val="484"/>
              </a:spcBef>
            </a:pPr>
            <a:r>
              <a:rPr dirty="0"/>
              <a:t>dominant</a:t>
            </a:r>
            <a:r>
              <a:rPr spc="70" dirty="0"/>
              <a:t> </a:t>
            </a:r>
            <a:r>
              <a:rPr dirty="0"/>
              <a:t>and</a:t>
            </a:r>
            <a:r>
              <a:rPr spc="70" dirty="0"/>
              <a:t> </a:t>
            </a:r>
            <a:r>
              <a:rPr dirty="0"/>
              <a:t>recessive.</a:t>
            </a:r>
            <a:r>
              <a:rPr spc="75" dirty="0"/>
              <a:t> </a:t>
            </a:r>
            <a:r>
              <a:rPr dirty="0"/>
              <a:t>Dominant</a:t>
            </a:r>
            <a:r>
              <a:rPr spc="70" dirty="0"/>
              <a:t> </a:t>
            </a:r>
            <a:r>
              <a:rPr dirty="0"/>
              <a:t>ones</a:t>
            </a:r>
            <a:r>
              <a:rPr spc="70" dirty="0"/>
              <a:t> </a:t>
            </a:r>
            <a:r>
              <a:rPr dirty="0"/>
              <a:t>are</a:t>
            </a:r>
            <a:r>
              <a:rPr spc="75" dirty="0"/>
              <a:t> </a:t>
            </a:r>
            <a:r>
              <a:rPr dirty="0"/>
              <a:t>manifested</a:t>
            </a:r>
            <a:r>
              <a:rPr spc="70" dirty="0"/>
              <a:t> </a:t>
            </a:r>
            <a:r>
              <a:rPr dirty="0"/>
              <a:t>in</a:t>
            </a:r>
            <a:r>
              <a:rPr spc="70" dirty="0"/>
              <a:t> </a:t>
            </a:r>
            <a:r>
              <a:rPr dirty="0"/>
              <a:t>every</a:t>
            </a:r>
            <a:r>
              <a:rPr spc="75" dirty="0"/>
              <a:t> </a:t>
            </a:r>
            <a:r>
              <a:rPr spc="-10" dirty="0"/>
              <a:t>organism</a:t>
            </a:r>
          </a:p>
          <a:p>
            <a:pPr marL="12700" marR="366395" indent="3175">
              <a:lnSpc>
                <a:spcPct val="128600"/>
              </a:lnSpc>
            </a:pPr>
            <a:r>
              <a:rPr dirty="0"/>
              <a:t>conceived</a:t>
            </a:r>
            <a:r>
              <a:rPr spc="50" dirty="0"/>
              <a:t> </a:t>
            </a:r>
            <a:r>
              <a:rPr dirty="0"/>
              <a:t>from</a:t>
            </a:r>
            <a:r>
              <a:rPr spc="55" dirty="0"/>
              <a:t> </a:t>
            </a:r>
            <a:r>
              <a:rPr dirty="0"/>
              <a:t>a</a:t>
            </a:r>
            <a:r>
              <a:rPr spc="55" dirty="0"/>
              <a:t> </a:t>
            </a:r>
            <a:r>
              <a:rPr dirty="0"/>
              <a:t>damaged</a:t>
            </a:r>
            <a:r>
              <a:rPr spc="50" dirty="0"/>
              <a:t> </a:t>
            </a:r>
            <a:r>
              <a:rPr dirty="0"/>
              <a:t>gamete,</a:t>
            </a:r>
            <a:r>
              <a:rPr spc="55" dirty="0"/>
              <a:t> </a:t>
            </a:r>
            <a:r>
              <a:rPr dirty="0"/>
              <a:t>while</a:t>
            </a:r>
            <a:r>
              <a:rPr spc="55" dirty="0"/>
              <a:t> </a:t>
            </a:r>
            <a:r>
              <a:rPr dirty="0"/>
              <a:t>recessive</a:t>
            </a:r>
            <a:r>
              <a:rPr spc="55" dirty="0"/>
              <a:t> </a:t>
            </a:r>
            <a:r>
              <a:rPr dirty="0"/>
              <a:t>ones</a:t>
            </a:r>
            <a:r>
              <a:rPr spc="50" dirty="0"/>
              <a:t> </a:t>
            </a:r>
            <a:r>
              <a:rPr dirty="0"/>
              <a:t>only</a:t>
            </a:r>
            <a:r>
              <a:rPr spc="55" dirty="0"/>
              <a:t> </a:t>
            </a:r>
            <a:r>
              <a:rPr dirty="0"/>
              <a:t>when</a:t>
            </a:r>
            <a:r>
              <a:rPr spc="55" dirty="0"/>
              <a:t> </a:t>
            </a:r>
            <a:r>
              <a:rPr dirty="0"/>
              <a:t>they</a:t>
            </a:r>
            <a:r>
              <a:rPr spc="55" dirty="0"/>
              <a:t> </a:t>
            </a:r>
            <a:r>
              <a:rPr dirty="0"/>
              <a:t>are</a:t>
            </a:r>
            <a:r>
              <a:rPr spc="50" dirty="0"/>
              <a:t> </a:t>
            </a:r>
            <a:r>
              <a:rPr dirty="0"/>
              <a:t>in</a:t>
            </a:r>
            <a:r>
              <a:rPr spc="55" dirty="0"/>
              <a:t> </a:t>
            </a:r>
            <a:r>
              <a:rPr dirty="0"/>
              <a:t>a</a:t>
            </a:r>
            <a:r>
              <a:rPr spc="55" dirty="0"/>
              <a:t> </a:t>
            </a:r>
            <a:r>
              <a:rPr spc="-10" dirty="0"/>
              <a:t>homozygous </a:t>
            </a:r>
            <a:r>
              <a:rPr dirty="0"/>
              <a:t>state,</a:t>
            </a:r>
            <a:r>
              <a:rPr spc="50" dirty="0"/>
              <a:t> </a:t>
            </a:r>
            <a:r>
              <a:rPr dirty="0"/>
              <a:t>which</a:t>
            </a:r>
            <a:r>
              <a:rPr spc="50" dirty="0"/>
              <a:t> </a:t>
            </a:r>
            <a:r>
              <a:rPr dirty="0"/>
              <a:t>is</a:t>
            </a:r>
            <a:r>
              <a:rPr spc="50" dirty="0"/>
              <a:t> </a:t>
            </a:r>
            <a:r>
              <a:rPr dirty="0"/>
              <a:t>why</a:t>
            </a:r>
            <a:r>
              <a:rPr spc="50" dirty="0"/>
              <a:t> </a:t>
            </a:r>
            <a:r>
              <a:rPr dirty="0"/>
              <a:t>in</a:t>
            </a:r>
            <a:r>
              <a:rPr spc="50" dirty="0"/>
              <a:t> </a:t>
            </a:r>
            <a:r>
              <a:rPr dirty="0"/>
              <a:t>most</a:t>
            </a:r>
            <a:r>
              <a:rPr spc="50" dirty="0"/>
              <a:t> </a:t>
            </a:r>
            <a:r>
              <a:rPr dirty="0"/>
              <a:t>organisms</a:t>
            </a:r>
            <a:r>
              <a:rPr spc="50" dirty="0"/>
              <a:t> </a:t>
            </a:r>
            <a:r>
              <a:rPr dirty="0"/>
              <a:t>they</a:t>
            </a:r>
            <a:r>
              <a:rPr spc="50" dirty="0"/>
              <a:t> </a:t>
            </a:r>
            <a:r>
              <a:rPr spc="-10" dirty="0"/>
              <a:t>remain</a:t>
            </a:r>
          </a:p>
          <a:p>
            <a:pPr marL="25400">
              <a:lnSpc>
                <a:spcPct val="100000"/>
              </a:lnSpc>
              <a:spcBef>
                <a:spcPts val="480"/>
              </a:spcBef>
            </a:pPr>
            <a:r>
              <a:rPr dirty="0"/>
              <a:t>hidden</a:t>
            </a:r>
            <a:r>
              <a:rPr spc="75" dirty="0"/>
              <a:t> </a:t>
            </a:r>
            <a:r>
              <a:rPr dirty="0"/>
              <a:t>in</a:t>
            </a:r>
            <a:r>
              <a:rPr spc="85" dirty="0"/>
              <a:t> </a:t>
            </a:r>
            <a:r>
              <a:rPr spc="-10" dirty="0"/>
              <a:t>heterozygotes.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695</Words>
  <Application>Microsoft Office PowerPoint</Application>
  <PresentationFormat>Widescreen</PresentationFormat>
  <Paragraphs>62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Arial MT</vt:lpstr>
      <vt:lpstr>Office Theme</vt:lpstr>
      <vt:lpstr>MUTATIONAL VARIABILITY Author: Ani Vasileva - student from 8B grade</vt:lpstr>
      <vt:lpstr>The mutation</vt:lpstr>
      <vt:lpstr>Features of mutations</vt:lpstr>
      <vt:lpstr>Types of mutations according to the way they occur</vt:lpstr>
      <vt:lpstr>Spontaneous mutations</vt:lpstr>
      <vt:lpstr>Induced mutations</vt:lpstr>
      <vt:lpstr>Types of mutations according to the type of</vt:lpstr>
      <vt:lpstr>Somatic</vt:lpstr>
      <vt:lpstr>Germinal</vt:lpstr>
      <vt:lpstr>Types of mutations according to the phenotypic trait they affect</vt:lpstr>
      <vt:lpstr>Morphological mutations</vt:lpstr>
      <vt:lpstr>Physiological mutations</vt:lpstr>
      <vt:lpstr>Biochemical mutations</vt:lpstr>
      <vt:lpstr>PowerPoint Presentation</vt:lpstr>
      <vt:lpstr>Thank you for your attention!!!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MUTATIONAL VARIABILITY Author: Ani Vasileva - student from 8B grade</dc:title>
  <dc:creator>PC-6</dc:creator>
  <cp:lastModifiedBy>PC-2</cp:lastModifiedBy>
  <cp:revision>2</cp:revision>
  <dcterms:created xsi:type="dcterms:W3CDTF">2025-01-27T09:10:49Z</dcterms:created>
  <dcterms:modified xsi:type="dcterms:W3CDTF">2025-01-28T06:44:32Z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2025-01-27T00:00:00Z</vt:filetime>
  </property>
  <property fmtid="{D5CDD505-2E9C-101B-9397-08002B2CF9AE}" pid="3" name="Creator">
    <vt:lpwstr>PDFium</vt:lpwstr>
  </property>
  <property fmtid="{D5CDD505-2E9C-101B-9397-08002B2CF9AE}" pid="4" name="LastSaved">
    <vt:filetime>2025-01-27T00:00:00Z</vt:filetime>
  </property>
</Properties>
</file>