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89699" y="1920100"/>
            <a:ext cx="7768590" cy="541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4613" y="229103"/>
            <a:ext cx="6348247" cy="766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1342" y="1873661"/>
            <a:ext cx="5064760" cy="3386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47575" y="3703043"/>
            <a:ext cx="3380104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dirty="0">
                <a:latin typeface="Arial MT"/>
                <a:cs typeface="Arial MT"/>
              </a:rPr>
              <a:t>Author: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Rumen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Dyulgerov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350" dirty="0"/>
              <a:t>Application</a:t>
            </a:r>
            <a:r>
              <a:rPr sz="3350" spc="50" dirty="0"/>
              <a:t> </a:t>
            </a:r>
            <a:r>
              <a:rPr sz="3350" dirty="0"/>
              <a:t>of</a:t>
            </a:r>
            <a:r>
              <a:rPr sz="3350" spc="60" dirty="0"/>
              <a:t> </a:t>
            </a:r>
            <a:r>
              <a:rPr sz="3350" dirty="0"/>
              <a:t>enzymes</a:t>
            </a:r>
            <a:r>
              <a:rPr sz="3350" spc="60" dirty="0"/>
              <a:t> </a:t>
            </a:r>
            <a:r>
              <a:rPr sz="3350" dirty="0"/>
              <a:t>in</a:t>
            </a:r>
            <a:r>
              <a:rPr sz="3350" spc="55" dirty="0"/>
              <a:t> </a:t>
            </a:r>
            <a:r>
              <a:rPr sz="3350" dirty="0"/>
              <a:t>human</a:t>
            </a:r>
            <a:r>
              <a:rPr sz="3350" spc="60" dirty="0"/>
              <a:t> </a:t>
            </a:r>
            <a:r>
              <a:rPr sz="3350" spc="-10" dirty="0"/>
              <a:t>activity</a:t>
            </a:r>
            <a:endParaRPr sz="33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810" y="1549002"/>
            <a:ext cx="6506845" cy="610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50" dirty="0"/>
              <a:t>Thank</a:t>
            </a:r>
            <a:r>
              <a:rPr sz="3850" spc="-80" dirty="0"/>
              <a:t> </a:t>
            </a:r>
            <a:r>
              <a:rPr sz="3850" dirty="0"/>
              <a:t>you</a:t>
            </a:r>
            <a:r>
              <a:rPr sz="3850" spc="-75" dirty="0"/>
              <a:t> </a:t>
            </a:r>
            <a:r>
              <a:rPr sz="3850" dirty="0"/>
              <a:t>for</a:t>
            </a:r>
            <a:r>
              <a:rPr sz="3850" spc="-80" dirty="0"/>
              <a:t> </a:t>
            </a:r>
            <a:r>
              <a:rPr sz="3850" dirty="0"/>
              <a:t>your</a:t>
            </a:r>
            <a:r>
              <a:rPr sz="3850" spc="-75" dirty="0"/>
              <a:t> </a:t>
            </a:r>
            <a:r>
              <a:rPr sz="3850" spc="-10" dirty="0"/>
              <a:t>attention!!!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114935" y="28343"/>
            <a:ext cx="1205230" cy="11669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endParaRPr sz="65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9200">
              <a:lnSpc>
                <a:spcPct val="100000"/>
              </a:lnSpc>
              <a:spcBef>
                <a:spcPts val="105"/>
              </a:spcBef>
            </a:pPr>
            <a:r>
              <a:rPr sz="2550" spc="-10" dirty="0"/>
              <a:t>Enzymes</a:t>
            </a:r>
            <a:endParaRPr sz="2550"/>
          </a:p>
        </p:txBody>
      </p:sp>
      <p:sp>
        <p:nvSpPr>
          <p:cNvPr id="4" name="object 4"/>
          <p:cNvSpPr txBox="1"/>
          <p:nvPr/>
        </p:nvSpPr>
        <p:spPr>
          <a:xfrm>
            <a:off x="870076" y="1312958"/>
            <a:ext cx="4361180" cy="441325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785"/>
              </a:spcBef>
            </a:pPr>
            <a:r>
              <a:rPr sz="1200" dirty="0">
                <a:latin typeface="Arial MT"/>
                <a:cs typeface="Arial MT"/>
              </a:rPr>
              <a:t>Enzymes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help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speed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up</a:t>
            </a:r>
            <a:endParaRPr sz="120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Arial MT"/>
                <a:cs typeface="Arial MT"/>
              </a:rPr>
              <a:t>chemical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reactions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human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body</a:t>
            </a:r>
            <a:endParaRPr sz="1200">
              <a:latin typeface="Arial MT"/>
              <a:cs typeface="Arial MT"/>
            </a:endParaRPr>
          </a:p>
          <a:p>
            <a:pPr marL="27305">
              <a:lnSpc>
                <a:spcPct val="100000"/>
              </a:lnSpc>
              <a:spcBef>
                <a:spcPts val="765"/>
              </a:spcBef>
            </a:pPr>
            <a:r>
              <a:rPr sz="850" spc="-10" dirty="0">
                <a:latin typeface="Arial MT"/>
                <a:cs typeface="Arial MT"/>
              </a:rPr>
              <a:t>body.</a:t>
            </a:r>
            <a:endParaRPr sz="8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850">
              <a:latin typeface="Arial MT"/>
              <a:cs typeface="Arial MT"/>
            </a:endParaRPr>
          </a:p>
          <a:p>
            <a:pPr marL="24765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They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bind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 molecules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and</a:t>
            </a:r>
            <a:endParaRPr sz="1200">
              <a:latin typeface="Arial MT"/>
              <a:cs typeface="Arial MT"/>
            </a:endParaRPr>
          </a:p>
          <a:p>
            <a:pPr marL="20955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Arial MT"/>
                <a:cs typeface="Arial MT"/>
              </a:rPr>
              <a:t>change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specific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way.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Enzymes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are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essential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200">
              <a:latin typeface="Arial MT"/>
              <a:cs typeface="Arial MT"/>
            </a:endParaRPr>
          </a:p>
          <a:p>
            <a:pPr marL="2476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Arial MT"/>
                <a:cs typeface="Arial MT"/>
              </a:rPr>
              <a:t>importance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4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breathing,</a:t>
            </a:r>
            <a:endParaRPr sz="110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715"/>
              </a:spcBef>
            </a:pPr>
            <a:r>
              <a:rPr sz="1200" dirty="0">
                <a:latin typeface="Arial MT"/>
                <a:cs typeface="Arial MT"/>
              </a:rPr>
              <a:t>digestion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 food,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muscle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nerve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function.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Arial MT"/>
                <a:cs typeface="Arial MT"/>
              </a:rPr>
              <a:t>Enzymes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are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up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of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1200">
              <a:latin typeface="Arial MT"/>
              <a:cs typeface="Arial MT"/>
            </a:endParaRPr>
          </a:p>
          <a:p>
            <a:pPr marL="27940" marR="5080" indent="-7620">
              <a:lnSpc>
                <a:spcPct val="150000"/>
              </a:lnSpc>
            </a:pPr>
            <a:r>
              <a:rPr sz="1200" dirty="0">
                <a:latin typeface="Arial MT"/>
                <a:cs typeface="Arial MT"/>
              </a:rPr>
              <a:t>proteins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that are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grouped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into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complex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shapes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found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throughout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body.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chemical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reactions,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>
              <a:latin typeface="Arial MT"/>
              <a:cs typeface="Arial MT"/>
            </a:endParaRPr>
          </a:p>
          <a:p>
            <a:pPr marL="22225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which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life-</a:t>
            </a:r>
            <a:r>
              <a:rPr sz="1200" dirty="0">
                <a:latin typeface="Arial MT"/>
                <a:cs typeface="Arial MT"/>
              </a:rPr>
              <a:t>sustaining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our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100" dirty="0">
                <a:latin typeface="Arial MT"/>
                <a:cs typeface="Arial MT"/>
              </a:rPr>
              <a:t>metabolism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relies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work,</a:t>
            </a:r>
            <a:endParaRPr sz="1100">
              <a:latin typeface="Arial MT"/>
              <a:cs typeface="Arial MT"/>
            </a:endParaRPr>
          </a:p>
          <a:p>
            <a:pPr marL="22225">
              <a:lnSpc>
                <a:spcPct val="100000"/>
              </a:lnSpc>
              <a:spcBef>
                <a:spcPts val="645"/>
              </a:spcBef>
            </a:pPr>
            <a:r>
              <a:rPr sz="1200" dirty="0">
                <a:latin typeface="Arial MT"/>
                <a:cs typeface="Arial MT"/>
              </a:rPr>
              <a:t>which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carried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out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by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enzymes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36060">
              <a:lnSpc>
                <a:spcPct val="100000"/>
              </a:lnSpc>
              <a:spcBef>
                <a:spcPts val="90"/>
              </a:spcBef>
            </a:pPr>
            <a:r>
              <a:rPr sz="4150" spc="-10" dirty="0"/>
              <a:t>Structure</a:t>
            </a:r>
            <a:endParaRPr sz="4150"/>
          </a:p>
        </p:txBody>
      </p:sp>
      <p:sp>
        <p:nvSpPr>
          <p:cNvPr id="4" name="object 4"/>
          <p:cNvSpPr txBox="1"/>
          <p:nvPr/>
        </p:nvSpPr>
        <p:spPr>
          <a:xfrm>
            <a:off x="581355" y="1334218"/>
            <a:ext cx="5683250" cy="440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 marR="516890" indent="-1905">
              <a:lnSpc>
                <a:spcPct val="1451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With the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exception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 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small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group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 catalytically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active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RNA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molecules,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all </a:t>
            </a:r>
            <a:r>
              <a:rPr sz="1200" dirty="0">
                <a:latin typeface="Arial MT"/>
                <a:cs typeface="Arial MT"/>
              </a:rPr>
              <a:t>known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enzymes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are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proteins.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 typical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proteins,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enzymes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are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up</a:t>
            </a:r>
            <a:endParaRPr sz="120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640"/>
              </a:spcBef>
            </a:pPr>
            <a:r>
              <a:rPr sz="1200" dirty="0">
                <a:latin typeface="Arial MT"/>
                <a:cs typeface="Arial MT"/>
              </a:rPr>
              <a:t>of the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linear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Arial MT"/>
              <a:cs typeface="Arial MT"/>
            </a:endParaRPr>
          </a:p>
          <a:p>
            <a:pPr marL="17145" marR="2406015" indent="635">
              <a:lnSpc>
                <a:spcPct val="148500"/>
              </a:lnSpc>
              <a:spcBef>
                <a:spcPts val="5"/>
              </a:spcBef>
            </a:pPr>
            <a:r>
              <a:rPr sz="1200" dirty="0">
                <a:latin typeface="Arial MT"/>
                <a:cs typeface="Arial MT"/>
              </a:rPr>
              <a:t>arrangement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 amino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acids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 </a:t>
            </a:r>
            <a:r>
              <a:rPr sz="1200" spc="-10" dirty="0">
                <a:latin typeface="Arial MT"/>
                <a:cs typeface="Arial MT"/>
              </a:rPr>
              <a:t>polypeptides </a:t>
            </a:r>
            <a:r>
              <a:rPr sz="1200" dirty="0">
                <a:latin typeface="Arial MT"/>
                <a:cs typeface="Arial MT"/>
              </a:rPr>
              <a:t>chains.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length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 these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chains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varies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from </a:t>
            </a:r>
            <a:r>
              <a:rPr sz="1200" dirty="0">
                <a:latin typeface="Arial MT"/>
                <a:cs typeface="Arial MT"/>
              </a:rPr>
              <a:t>hundreds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 tens of thousands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 amino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acids.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function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 the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enzyme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depends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only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on</a:t>
            </a:r>
            <a:endParaRPr sz="1200">
              <a:latin typeface="Arial MT"/>
              <a:cs typeface="Arial MT"/>
            </a:endParaRPr>
          </a:p>
          <a:p>
            <a:pPr marL="17780">
              <a:lnSpc>
                <a:spcPct val="100000"/>
              </a:lnSpc>
              <a:spcBef>
                <a:spcPts val="790"/>
              </a:spcBef>
            </a:pPr>
            <a:r>
              <a:rPr sz="1200" dirty="0">
                <a:latin typeface="Arial MT"/>
                <a:cs typeface="Arial MT"/>
              </a:rPr>
              <a:t>the correct arrangement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 the </a:t>
            </a:r>
            <a:r>
              <a:rPr sz="1200" spc="-10" dirty="0">
                <a:latin typeface="Arial MT"/>
                <a:cs typeface="Arial MT"/>
              </a:rPr>
              <a:t>individual</a:t>
            </a:r>
            <a:endParaRPr sz="1200">
              <a:latin typeface="Arial MT"/>
              <a:cs typeface="Arial MT"/>
            </a:endParaRPr>
          </a:p>
          <a:p>
            <a:pPr marL="22225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Arial MT"/>
                <a:cs typeface="Arial MT"/>
              </a:rPr>
              <a:t>amino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acids,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but above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all </a:t>
            </a:r>
            <a:r>
              <a:rPr sz="1200" spc="-20" dirty="0">
                <a:latin typeface="Arial MT"/>
                <a:cs typeface="Arial MT"/>
              </a:rPr>
              <a:t>from</a:t>
            </a:r>
            <a:endParaRPr sz="1200">
              <a:latin typeface="Arial MT"/>
              <a:cs typeface="Arial MT"/>
            </a:endParaRPr>
          </a:p>
          <a:p>
            <a:pPr marL="24765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three-</a:t>
            </a:r>
            <a:r>
              <a:rPr sz="1200" dirty="0">
                <a:latin typeface="Arial MT"/>
                <a:cs typeface="Arial MT"/>
              </a:rPr>
              <a:t>dimensional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folding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 the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polypeptide </a:t>
            </a:r>
            <a:r>
              <a:rPr sz="1200" spc="-10" dirty="0">
                <a:latin typeface="Arial MT"/>
                <a:cs typeface="Arial MT"/>
              </a:rPr>
              <a:t>chain</a:t>
            </a:r>
            <a:endParaRPr sz="1200">
              <a:latin typeface="Arial MT"/>
              <a:cs typeface="Arial MT"/>
            </a:endParaRPr>
          </a:p>
          <a:p>
            <a:pPr marL="19685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Arial MT"/>
                <a:cs typeface="Arial MT"/>
              </a:rPr>
              <a:t>circuit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 space.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It is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often </a:t>
            </a:r>
            <a:r>
              <a:rPr sz="1200" spc="-10" dirty="0">
                <a:latin typeface="Arial MT"/>
                <a:cs typeface="Arial MT"/>
              </a:rPr>
              <a:t>observed</a:t>
            </a:r>
            <a:endParaRPr sz="1200">
              <a:latin typeface="Arial MT"/>
              <a:cs typeface="Arial MT"/>
            </a:endParaRPr>
          </a:p>
          <a:p>
            <a:pPr marL="24765" marR="5080" indent="-12700">
              <a:lnSpc>
                <a:spcPct val="150000"/>
              </a:lnSpc>
              <a:spcBef>
                <a:spcPts val="5"/>
              </a:spcBef>
            </a:pP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association of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several individual proteins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into a </a:t>
            </a:r>
            <a:r>
              <a:rPr sz="1200" spc="-20" dirty="0">
                <a:latin typeface="Arial MT"/>
                <a:cs typeface="Arial MT"/>
              </a:rPr>
              <a:t>self-</a:t>
            </a:r>
            <a:r>
              <a:rPr sz="1200" dirty="0">
                <a:latin typeface="Arial MT"/>
                <a:cs typeface="Arial MT"/>
              </a:rPr>
              <a:t>contained unit that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functions </a:t>
            </a:r>
            <a:r>
              <a:rPr sz="1200" dirty="0">
                <a:latin typeface="Arial MT"/>
                <a:cs typeface="Arial MT"/>
              </a:rPr>
              <a:t>as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single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whole.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 this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case,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enzymes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are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>
              <a:latin typeface="Arial MT"/>
              <a:cs typeface="Arial MT"/>
            </a:endParaRPr>
          </a:p>
          <a:p>
            <a:pPr marL="1778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called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oligomers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composed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 separate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independent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proteins.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6230" y="2136264"/>
            <a:ext cx="11311255" cy="19469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500" dirty="0">
                <a:latin typeface="Arial MT"/>
                <a:cs typeface="Arial MT"/>
              </a:rPr>
              <a:t>Enzymes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are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usually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specific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both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for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reaction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they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catalyze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for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substances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that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enter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into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it.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Specificity</a:t>
            </a:r>
            <a:endParaRPr sz="1500">
              <a:latin typeface="Arial MT"/>
              <a:cs typeface="Arial MT"/>
            </a:endParaRPr>
          </a:p>
          <a:p>
            <a:pPr marL="17145" marR="5080" indent="-1270">
              <a:lnSpc>
                <a:spcPct val="120100"/>
              </a:lnSpc>
            </a:pPr>
            <a:r>
              <a:rPr sz="1500" dirty="0">
                <a:latin typeface="Arial MT"/>
                <a:cs typeface="Arial MT"/>
              </a:rPr>
              <a:t>is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determined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by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correspondence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shape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substrate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catalytic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site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enzyme,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by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attraction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repulsion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their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surface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electric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charges,</a:t>
            </a:r>
            <a:r>
              <a:rPr sz="1500" spc="-5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by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coincidence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corresponding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hydrophobic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-5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hydrophilic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regions.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There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are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several</a:t>
            </a:r>
            <a:r>
              <a:rPr sz="1500" spc="50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types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specificity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enzymatic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action,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inherent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to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varying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degrees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for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individual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enzymes: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Chemospecificity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(group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specificity)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spc="-50" dirty="0">
                <a:latin typeface="Arial MT"/>
                <a:cs typeface="Arial MT"/>
              </a:rPr>
              <a:t>- </a:t>
            </a:r>
            <a:r>
              <a:rPr sz="1500" dirty="0">
                <a:latin typeface="Arial MT"/>
                <a:cs typeface="Arial MT"/>
              </a:rPr>
              <a:t>specificity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for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certain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chemical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groups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present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substrate.,Regiospecificity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(reaction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specificity)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-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specificity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for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type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bond </a:t>
            </a:r>
            <a:r>
              <a:rPr sz="1500" dirty="0">
                <a:latin typeface="Arial MT"/>
                <a:cs typeface="Arial MT"/>
              </a:rPr>
              <a:t>that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is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broken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or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created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during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reaction.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Stereospecificity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-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specificity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for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configuration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molecule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with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preference</a:t>
            </a:r>
            <a:endParaRPr sz="1500">
              <a:latin typeface="Arial MT"/>
              <a:cs typeface="Arial MT"/>
            </a:endParaRPr>
          </a:p>
          <a:p>
            <a:pPr marL="17145">
              <a:lnSpc>
                <a:spcPct val="100000"/>
              </a:lnSpc>
              <a:spcBef>
                <a:spcPts val="360"/>
              </a:spcBef>
            </a:pPr>
            <a:r>
              <a:rPr sz="1500" dirty="0">
                <a:latin typeface="Arial MT"/>
                <a:cs typeface="Arial MT"/>
              </a:rPr>
              <a:t>for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one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or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another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enantiomer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712" rIns="0" bIns="0" rtlCol="0">
            <a:spAutoFit/>
          </a:bodyPr>
          <a:lstStyle/>
          <a:p>
            <a:pPr marL="627380">
              <a:lnSpc>
                <a:spcPct val="100000"/>
              </a:lnSpc>
              <a:spcBef>
                <a:spcPts val="130"/>
              </a:spcBef>
            </a:pPr>
            <a:r>
              <a:rPr dirty="0"/>
              <a:t>Enzyme</a:t>
            </a:r>
            <a:r>
              <a:rPr spc="120" dirty="0"/>
              <a:t> </a:t>
            </a:r>
            <a:r>
              <a:rPr spc="-10" dirty="0"/>
              <a:t>Specificity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8624" y="2581606"/>
            <a:ext cx="5453380" cy="84899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200" dirty="0">
                <a:latin typeface="Arial MT"/>
                <a:cs typeface="Arial MT"/>
              </a:rPr>
              <a:t>there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way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reduce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stop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production.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Enzyme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activity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can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inhibited</a:t>
            </a:r>
            <a:endParaRPr sz="1200">
              <a:latin typeface="Arial MT"/>
              <a:cs typeface="Arial MT"/>
            </a:endParaRPr>
          </a:p>
          <a:p>
            <a:pPr marL="12700" marR="5080" indent="1270">
              <a:lnSpc>
                <a:spcPts val="216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in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many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ways.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Competitive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inhibitors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molecule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blocks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active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site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that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substrate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competes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with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inhibitor,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368" y="1483367"/>
            <a:ext cx="53505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5080" indent="-3810">
              <a:lnSpc>
                <a:spcPct val="1502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For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all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processes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body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run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properly,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enzymes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sometimes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need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20" dirty="0">
                <a:latin typeface="Arial MT"/>
                <a:cs typeface="Arial MT"/>
              </a:rPr>
              <a:t> slow </a:t>
            </a:r>
            <a:r>
              <a:rPr sz="1200" dirty="0">
                <a:latin typeface="Arial MT"/>
                <a:cs typeface="Arial MT"/>
              </a:rPr>
              <a:t>down.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example,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if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enzyme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producing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much,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needs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to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049" rIns="0" bIns="0" rtlCol="0">
            <a:spAutoFit/>
          </a:bodyPr>
          <a:lstStyle/>
          <a:p>
            <a:pPr marL="3037840">
              <a:lnSpc>
                <a:spcPct val="100000"/>
              </a:lnSpc>
              <a:spcBef>
                <a:spcPts val="114"/>
              </a:spcBef>
            </a:pPr>
            <a:r>
              <a:rPr sz="4350" spc="-10" dirty="0"/>
              <a:t>Inhibitors</a:t>
            </a:r>
            <a:endParaRPr sz="4350"/>
          </a:p>
        </p:txBody>
      </p:sp>
      <p:sp>
        <p:nvSpPr>
          <p:cNvPr id="6" name="object 6"/>
          <p:cNvSpPr txBox="1"/>
          <p:nvPr/>
        </p:nvSpPr>
        <p:spPr>
          <a:xfrm>
            <a:off x="521995" y="4222015"/>
            <a:ext cx="4759325" cy="22275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865"/>
              </a:spcBef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attach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enzyme.</a:t>
            </a:r>
            <a:endParaRPr sz="1200">
              <a:latin typeface="Arial MT"/>
              <a:cs typeface="Arial MT"/>
            </a:endParaRPr>
          </a:p>
          <a:p>
            <a:pPr marL="20955">
              <a:lnSpc>
                <a:spcPct val="100000"/>
              </a:lnSpc>
              <a:spcBef>
                <a:spcPts val="725"/>
              </a:spcBef>
            </a:pPr>
            <a:r>
              <a:rPr sz="1200" spc="-20" dirty="0">
                <a:latin typeface="Arial MT"/>
                <a:cs typeface="Arial MT"/>
              </a:rPr>
              <a:t>Non-</a:t>
            </a:r>
            <a:r>
              <a:rPr sz="1200" dirty="0">
                <a:latin typeface="Arial MT"/>
                <a:cs typeface="Arial MT"/>
              </a:rPr>
              <a:t>competitive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inhibitors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molecule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se</a:t>
            </a:r>
            <a:endParaRPr sz="1200">
              <a:latin typeface="Arial MT"/>
              <a:cs typeface="Arial MT"/>
            </a:endParaRPr>
          </a:p>
          <a:p>
            <a:pPr marL="24765" marR="5080" indent="2540">
              <a:lnSpc>
                <a:spcPct val="146000"/>
              </a:lnSpc>
              <a:spcBef>
                <a:spcPts val="60"/>
              </a:spcBef>
            </a:pPr>
            <a:r>
              <a:rPr sz="1200" dirty="0">
                <a:latin typeface="Arial MT"/>
                <a:cs typeface="Arial MT"/>
              </a:rPr>
              <a:t>binds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enzyme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somewhere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other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active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site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reduces effectiveness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450" spc="-20" dirty="0">
                <a:latin typeface="Arial MT"/>
                <a:cs typeface="Arial MT"/>
              </a:rPr>
              <a:t>him.</a:t>
            </a:r>
            <a:endParaRPr sz="1450">
              <a:latin typeface="Arial MT"/>
              <a:cs typeface="Arial MT"/>
            </a:endParaRPr>
          </a:p>
          <a:p>
            <a:pPr marL="15240" marR="274320" indent="5080">
              <a:lnSpc>
                <a:spcPct val="150100"/>
              </a:lnSpc>
              <a:spcBef>
                <a:spcPts val="15"/>
              </a:spcBef>
            </a:pPr>
            <a:r>
              <a:rPr sz="1200" dirty="0">
                <a:latin typeface="Arial MT"/>
                <a:cs typeface="Arial MT"/>
              </a:rPr>
              <a:t>Irreversible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inhibitors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irreversible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inhibitor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binds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enzyme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blocks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it</a:t>
            </a:r>
            <a:endParaRPr sz="1200">
              <a:latin typeface="Arial MT"/>
              <a:cs typeface="Arial MT"/>
            </a:endParaRPr>
          </a:p>
          <a:p>
            <a:pPr marL="1524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Arial MT"/>
                <a:cs typeface="Arial MT"/>
              </a:rPr>
              <a:t>deactivate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permanently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8745" y="2274963"/>
            <a:ext cx="9945370" cy="13982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520"/>
              </a:spcBef>
            </a:pPr>
            <a:r>
              <a:rPr sz="1450" dirty="0">
                <a:latin typeface="Arial MT"/>
                <a:cs typeface="Arial MT"/>
              </a:rPr>
              <a:t>Enzymes</a:t>
            </a:r>
            <a:r>
              <a:rPr sz="1450" spc="-6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can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only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“work”</a:t>
            </a:r>
            <a:r>
              <a:rPr sz="1450" spc="-6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under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certain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conditions.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Most</a:t>
            </a:r>
            <a:r>
              <a:rPr sz="1450" spc="-6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enzymes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in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the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human</a:t>
            </a:r>
            <a:r>
              <a:rPr sz="1450" spc="-6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body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work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best</a:t>
            </a:r>
            <a:r>
              <a:rPr sz="1450" spc="-6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at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37°C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body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temperature.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450" dirty="0">
                <a:latin typeface="Arial MT"/>
                <a:cs typeface="Arial MT"/>
              </a:rPr>
              <a:t>At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lower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temperatures,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they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still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work,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but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much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more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slowly.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Similarly,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enzymes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can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only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function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within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spc="-50" dirty="0">
                <a:latin typeface="Arial MT"/>
                <a:cs typeface="Arial MT"/>
              </a:rPr>
              <a:t>a</a:t>
            </a:r>
            <a:endParaRPr sz="1450">
              <a:latin typeface="Arial MT"/>
              <a:cs typeface="Arial MT"/>
            </a:endParaRPr>
          </a:p>
          <a:p>
            <a:pPr marL="19050" marR="618490" indent="3810">
              <a:lnSpc>
                <a:spcPts val="2160"/>
              </a:lnSpc>
              <a:spcBef>
                <a:spcPts val="140"/>
              </a:spcBef>
            </a:pPr>
            <a:r>
              <a:rPr sz="1450" dirty="0">
                <a:latin typeface="Arial MT"/>
                <a:cs typeface="Arial MT"/>
              </a:rPr>
              <a:t>certain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pH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range.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Their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preference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depends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on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where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they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are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in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the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body.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For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example,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enzymes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in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the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intestines </a:t>
            </a:r>
            <a:r>
              <a:rPr sz="1450" dirty="0">
                <a:latin typeface="Arial MT"/>
                <a:cs typeface="Arial MT"/>
              </a:rPr>
              <a:t>work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best</a:t>
            </a:r>
            <a:r>
              <a:rPr sz="1450" spc="-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at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</a:t>
            </a:r>
            <a:r>
              <a:rPr sz="1450" spc="-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pH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of</a:t>
            </a:r>
            <a:r>
              <a:rPr sz="1450" spc="-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7.5,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while</a:t>
            </a:r>
            <a:r>
              <a:rPr sz="1450" spc="-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enzymes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in</a:t>
            </a:r>
            <a:r>
              <a:rPr sz="1450" spc="-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the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stomach</a:t>
            </a:r>
            <a:r>
              <a:rPr sz="1450" spc="-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work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best</a:t>
            </a:r>
            <a:r>
              <a:rPr sz="1450" spc="-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at</a:t>
            </a:r>
            <a:r>
              <a:rPr sz="1450" spc="-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pH</a:t>
            </a:r>
            <a:r>
              <a:rPr sz="1450" spc="-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of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2.</a:t>
            </a:r>
            <a:r>
              <a:rPr sz="1450" spc="-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If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the</a:t>
            </a:r>
            <a:r>
              <a:rPr sz="1450" spc="-3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temperature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is</a:t>
            </a:r>
            <a:r>
              <a:rPr sz="1450" spc="-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too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high</a:t>
            </a:r>
            <a:r>
              <a:rPr sz="1450" spc="-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or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spc="-25" dirty="0">
                <a:latin typeface="Arial MT"/>
                <a:cs typeface="Arial MT"/>
              </a:rPr>
              <a:t>the</a:t>
            </a:r>
            <a:endParaRPr sz="1450">
              <a:latin typeface="Arial MT"/>
              <a:cs typeface="Arial MT"/>
            </a:endParaRPr>
          </a:p>
          <a:p>
            <a:pPr marL="14604">
              <a:lnSpc>
                <a:spcPct val="100000"/>
              </a:lnSpc>
              <a:spcBef>
                <a:spcPts val="280"/>
              </a:spcBef>
            </a:pPr>
            <a:r>
              <a:rPr sz="1450" spc="-10" dirty="0">
                <a:latin typeface="Arial MT"/>
                <a:cs typeface="Arial MT"/>
              </a:rPr>
              <a:t>environment</a:t>
            </a:r>
            <a:r>
              <a:rPr sz="1450" spc="-4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is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too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acidic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or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alkaline,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the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enzyme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changes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–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it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becomes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6280">
              <a:lnSpc>
                <a:spcPct val="100000"/>
              </a:lnSpc>
              <a:spcBef>
                <a:spcPts val="105"/>
              </a:spcBef>
            </a:pPr>
            <a:r>
              <a:rPr sz="4300" dirty="0"/>
              <a:t>Perfect </a:t>
            </a:r>
            <a:r>
              <a:rPr sz="4300" spc="-10" dirty="0"/>
              <a:t>conditions</a:t>
            </a:r>
            <a:endParaRPr sz="4300"/>
          </a:p>
        </p:txBody>
      </p:sp>
      <p:sp>
        <p:nvSpPr>
          <p:cNvPr id="5" name="object 5"/>
          <p:cNvSpPr txBox="1"/>
          <p:nvPr/>
        </p:nvSpPr>
        <p:spPr>
          <a:xfrm>
            <a:off x="891031" y="4548789"/>
            <a:ext cx="956944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-10" dirty="0">
                <a:latin typeface="Arial MT"/>
                <a:cs typeface="Arial MT"/>
              </a:rPr>
              <a:t>denatures.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221" rIns="0" bIns="0" rtlCol="0">
            <a:spAutoFit/>
          </a:bodyPr>
          <a:lstStyle/>
          <a:p>
            <a:pPr marL="2395220">
              <a:lnSpc>
                <a:spcPct val="100000"/>
              </a:lnSpc>
              <a:spcBef>
                <a:spcPts val="95"/>
              </a:spcBef>
            </a:pPr>
            <a:r>
              <a:rPr sz="3300" dirty="0"/>
              <a:t>Enzymes</a:t>
            </a:r>
            <a:r>
              <a:rPr sz="3300" spc="-105" dirty="0"/>
              <a:t> </a:t>
            </a:r>
            <a:r>
              <a:rPr sz="3300" dirty="0"/>
              <a:t>and</a:t>
            </a:r>
            <a:r>
              <a:rPr sz="3300" spc="-100" dirty="0"/>
              <a:t> </a:t>
            </a:r>
            <a:r>
              <a:rPr sz="3300" spc="-10" dirty="0"/>
              <a:t>health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826874" y="1654082"/>
            <a:ext cx="4340225" cy="4081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latin typeface="Arial MT"/>
                <a:cs typeface="Arial MT"/>
              </a:rPr>
              <a:t>Enzymes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are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particularly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important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for</a:t>
            </a:r>
            <a:endParaRPr sz="1200">
              <a:latin typeface="Arial MT"/>
              <a:cs typeface="Arial MT"/>
            </a:endParaRPr>
          </a:p>
          <a:p>
            <a:pPr marL="15240" marR="2023745" indent="-3175">
              <a:lnSpc>
                <a:spcPct val="150400"/>
              </a:lnSpc>
              <a:spcBef>
                <a:spcPts val="295"/>
              </a:spcBef>
            </a:pPr>
            <a:r>
              <a:rPr sz="1200" dirty="0">
                <a:latin typeface="Arial MT"/>
                <a:cs typeface="Arial MT"/>
              </a:rPr>
              <a:t>living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organisms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incorrect </a:t>
            </a:r>
            <a:r>
              <a:rPr sz="1200" dirty="0">
                <a:latin typeface="Arial MT"/>
                <a:cs typeface="Arial MT"/>
              </a:rPr>
              <a:t>work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even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one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about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2000 </a:t>
            </a:r>
            <a:r>
              <a:rPr sz="1200" dirty="0">
                <a:latin typeface="Arial MT"/>
                <a:cs typeface="Arial MT"/>
              </a:rPr>
              <a:t>enzymes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existing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body</a:t>
            </a:r>
            <a:endParaRPr sz="1200">
              <a:latin typeface="Arial MT"/>
              <a:cs typeface="Arial MT"/>
            </a:endParaRPr>
          </a:p>
          <a:p>
            <a:pPr marL="13335">
              <a:lnSpc>
                <a:spcPct val="100000"/>
              </a:lnSpc>
              <a:spcBef>
                <a:spcPts val="570"/>
              </a:spcBef>
            </a:pPr>
            <a:r>
              <a:rPr sz="1200" dirty="0">
                <a:latin typeface="Arial MT"/>
                <a:cs typeface="Arial MT"/>
              </a:rPr>
              <a:t>can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lead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disease.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example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disease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caused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by</a:t>
            </a:r>
            <a:endParaRPr sz="1200">
              <a:latin typeface="Arial MT"/>
              <a:cs typeface="Arial MT"/>
            </a:endParaRPr>
          </a:p>
          <a:p>
            <a:pPr marL="22225" marR="528320" indent="-1270">
              <a:lnSpc>
                <a:spcPct val="150000"/>
              </a:lnSpc>
              <a:spcBef>
                <a:spcPts val="155"/>
              </a:spcBef>
            </a:pPr>
            <a:r>
              <a:rPr sz="1200" dirty="0">
                <a:latin typeface="Arial MT"/>
                <a:cs typeface="Arial MT"/>
              </a:rPr>
              <a:t>a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malfunctioning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enzyme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phenylketonuria.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this,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the </a:t>
            </a:r>
            <a:r>
              <a:rPr sz="1200" spc="-10" dirty="0">
                <a:latin typeface="Arial MT"/>
                <a:cs typeface="Arial MT"/>
              </a:rPr>
              <a:t>enzyme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200">
              <a:latin typeface="Arial MT"/>
              <a:cs typeface="Arial MT"/>
            </a:endParaRPr>
          </a:p>
          <a:p>
            <a:pPr marL="22225" marR="1913889" indent="1270">
              <a:lnSpc>
                <a:spcPct val="150200"/>
              </a:lnSpc>
            </a:pPr>
            <a:r>
              <a:rPr sz="1200" dirty="0">
                <a:latin typeface="Arial MT"/>
                <a:cs typeface="Arial MT"/>
              </a:rPr>
              <a:t>phenylalanine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hydroxylase,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which </a:t>
            </a:r>
            <a:r>
              <a:rPr sz="1200" dirty="0">
                <a:latin typeface="Arial MT"/>
                <a:cs typeface="Arial MT"/>
              </a:rPr>
              <a:t>processes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essential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amino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acid</a:t>
            </a:r>
            <a:endParaRPr sz="1200">
              <a:latin typeface="Arial MT"/>
              <a:cs typeface="Arial MT"/>
            </a:endParaRPr>
          </a:p>
          <a:p>
            <a:pPr marL="15240" marR="5080" indent="7620">
              <a:lnSpc>
                <a:spcPct val="150000"/>
              </a:lnSpc>
            </a:pPr>
            <a:r>
              <a:rPr sz="1200" dirty="0">
                <a:latin typeface="Arial MT"/>
                <a:cs typeface="Arial MT"/>
              </a:rPr>
              <a:t>phenylalanine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into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tyrosine,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simply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does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not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work.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This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leads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to </a:t>
            </a:r>
            <a:r>
              <a:rPr sz="1200" dirty="0">
                <a:latin typeface="Arial MT"/>
                <a:cs typeface="Arial MT"/>
              </a:rPr>
              <a:t>increased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phenylalanine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levels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with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consequences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200">
              <a:latin typeface="Arial MT"/>
              <a:cs typeface="Arial MT"/>
            </a:endParaRPr>
          </a:p>
          <a:p>
            <a:pPr marL="26034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from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brain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damage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retardation</a:t>
            </a:r>
            <a:endParaRPr sz="1200">
              <a:latin typeface="Arial MT"/>
              <a:cs typeface="Arial MT"/>
            </a:endParaRPr>
          </a:p>
          <a:p>
            <a:pPr marL="22225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Arial MT"/>
                <a:cs typeface="Arial MT"/>
              </a:rPr>
              <a:t>of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mental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activity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64361" y="5154547"/>
            <a:ext cx="3574415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dirty="0">
                <a:latin typeface="Arial MT"/>
                <a:cs typeface="Arial MT"/>
              </a:rPr>
              <a:t>Without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these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two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classes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enzymes,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life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cannot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exist.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0874" y="2418993"/>
            <a:ext cx="7716520" cy="18446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30"/>
              </a:spcBef>
            </a:pPr>
            <a:r>
              <a:rPr sz="1100" dirty="0">
                <a:latin typeface="Arial MT"/>
                <a:cs typeface="Arial MT"/>
              </a:rPr>
              <a:t>Animal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nutrition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based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digestive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enzymes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such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as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ÿ-</a:t>
            </a:r>
            <a:r>
              <a:rPr sz="1100" dirty="0">
                <a:latin typeface="Arial MT"/>
                <a:cs typeface="Arial MT"/>
              </a:rPr>
              <a:t>amylase,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trypsin.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main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role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digestion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of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10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</a:pPr>
            <a:r>
              <a:rPr sz="1100" dirty="0">
                <a:latin typeface="Arial MT"/>
                <a:cs typeface="Arial MT"/>
              </a:rPr>
              <a:t>food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providing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nutrients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entire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body.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Another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class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enzymes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called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metabolic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enzymes.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Their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94"/>
              </a:spcBef>
            </a:pPr>
            <a:endParaRPr sz="1100">
              <a:latin typeface="Arial MT"/>
              <a:cs typeface="Arial MT"/>
            </a:endParaRPr>
          </a:p>
          <a:p>
            <a:pPr marL="20955" marR="5080" indent="-8890">
              <a:lnSpc>
                <a:spcPct val="163700"/>
              </a:lnSpc>
            </a:pPr>
            <a:r>
              <a:rPr sz="1100" dirty="0">
                <a:latin typeface="Arial MT"/>
                <a:cs typeface="Arial MT"/>
              </a:rPr>
              <a:t>role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catalyze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chemical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reactions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throughout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body,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including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uptake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oxygen.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Most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our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cells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(except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for </a:t>
            </a:r>
            <a:r>
              <a:rPr sz="1100" dirty="0">
                <a:latin typeface="Arial MT"/>
                <a:cs typeface="Arial MT"/>
              </a:rPr>
              <a:t>erythrocytes)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would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suffer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lack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oxygen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even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presence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excess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oxygen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without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action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enzyme </a:t>
            </a:r>
            <a:r>
              <a:rPr sz="1100" dirty="0">
                <a:latin typeface="Arial MT"/>
                <a:cs typeface="Arial MT"/>
              </a:rPr>
              <a:t>cytochrome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oxidase.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Enzymes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also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play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role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muscle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contraction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relaxation.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fact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without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4613" y="280179"/>
            <a:ext cx="3975100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dirty="0"/>
              <a:t>Digestive</a:t>
            </a:r>
            <a:r>
              <a:rPr sz="2900" spc="25" dirty="0"/>
              <a:t> </a:t>
            </a:r>
            <a:r>
              <a:rPr sz="2900" dirty="0"/>
              <a:t>and</a:t>
            </a:r>
            <a:r>
              <a:rPr sz="2900" spc="30" dirty="0"/>
              <a:t> </a:t>
            </a:r>
            <a:r>
              <a:rPr sz="2900" spc="-10" dirty="0"/>
              <a:t>metabolic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5062919" y="863412"/>
            <a:ext cx="1270635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-10" dirty="0">
                <a:latin typeface="Arial MT"/>
                <a:cs typeface="Arial MT"/>
              </a:rPr>
              <a:t>enzymes</a:t>
            </a:r>
            <a:endParaRPr sz="24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712" rIns="0" bIns="0" rtlCol="0">
            <a:spAutoFit/>
          </a:bodyPr>
          <a:lstStyle/>
          <a:p>
            <a:pPr marL="2120265">
              <a:lnSpc>
                <a:spcPct val="100000"/>
              </a:lnSpc>
              <a:spcBef>
                <a:spcPts val="130"/>
              </a:spcBef>
            </a:pPr>
            <a:r>
              <a:rPr dirty="0"/>
              <a:t>Specific</a:t>
            </a:r>
            <a:r>
              <a:rPr spc="5" dirty="0"/>
              <a:t> </a:t>
            </a:r>
            <a:r>
              <a:rPr spc="-10" dirty="0"/>
              <a:t>Enzymes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115"/>
              </a:spcBef>
            </a:pPr>
            <a:r>
              <a:rPr dirty="0"/>
              <a:t>There</a:t>
            </a:r>
            <a:r>
              <a:rPr spc="70" dirty="0"/>
              <a:t> </a:t>
            </a:r>
            <a:r>
              <a:rPr dirty="0"/>
              <a:t>are</a:t>
            </a:r>
            <a:r>
              <a:rPr spc="70" dirty="0"/>
              <a:t> </a:t>
            </a:r>
            <a:r>
              <a:rPr dirty="0"/>
              <a:t>thousands</a:t>
            </a:r>
            <a:r>
              <a:rPr spc="65" dirty="0"/>
              <a:t> </a:t>
            </a:r>
            <a:r>
              <a:rPr dirty="0"/>
              <a:t>of</a:t>
            </a:r>
            <a:r>
              <a:rPr spc="70" dirty="0"/>
              <a:t> </a:t>
            </a:r>
            <a:r>
              <a:rPr dirty="0"/>
              <a:t>enzymes</a:t>
            </a:r>
            <a:r>
              <a:rPr spc="65" dirty="0"/>
              <a:t> </a:t>
            </a:r>
            <a:r>
              <a:rPr dirty="0"/>
              <a:t>in</a:t>
            </a:r>
            <a:r>
              <a:rPr spc="75" dirty="0"/>
              <a:t> </a:t>
            </a:r>
            <a:r>
              <a:rPr dirty="0"/>
              <a:t>the</a:t>
            </a:r>
            <a:r>
              <a:rPr spc="70" dirty="0"/>
              <a:t> </a:t>
            </a:r>
            <a:r>
              <a:rPr dirty="0"/>
              <a:t>human</a:t>
            </a:r>
            <a:r>
              <a:rPr spc="65" dirty="0"/>
              <a:t> </a:t>
            </a:r>
            <a:r>
              <a:rPr dirty="0"/>
              <a:t>body,</a:t>
            </a:r>
            <a:r>
              <a:rPr spc="70" dirty="0"/>
              <a:t> </a:t>
            </a:r>
            <a:r>
              <a:rPr dirty="0"/>
              <a:t>but</a:t>
            </a:r>
            <a:r>
              <a:rPr spc="70" dirty="0"/>
              <a:t> </a:t>
            </a:r>
            <a:r>
              <a:rPr spc="-10" dirty="0"/>
              <a:t>let's</a:t>
            </a:r>
          </a:p>
          <a:p>
            <a:pPr marL="20320">
              <a:lnSpc>
                <a:spcPct val="100000"/>
              </a:lnSpc>
              <a:spcBef>
                <a:spcPts val="855"/>
              </a:spcBef>
            </a:pPr>
            <a:r>
              <a:rPr sz="1200" dirty="0"/>
              <a:t>Let's</a:t>
            </a:r>
            <a:r>
              <a:rPr sz="1200" spc="-10" dirty="0"/>
              <a:t> </a:t>
            </a:r>
            <a:r>
              <a:rPr sz="1200" dirty="0"/>
              <a:t>give</a:t>
            </a:r>
            <a:r>
              <a:rPr sz="1200" spc="-5" dirty="0"/>
              <a:t> </a:t>
            </a:r>
            <a:r>
              <a:rPr sz="1200" dirty="0"/>
              <a:t>just</a:t>
            </a:r>
            <a:r>
              <a:rPr sz="1200" spc="-5" dirty="0"/>
              <a:t> </a:t>
            </a:r>
            <a:r>
              <a:rPr sz="1200" dirty="0"/>
              <a:t>a</a:t>
            </a:r>
            <a:r>
              <a:rPr sz="1200" spc="-5" dirty="0"/>
              <a:t> </a:t>
            </a:r>
            <a:r>
              <a:rPr sz="1200" dirty="0"/>
              <a:t>few</a:t>
            </a:r>
            <a:r>
              <a:rPr sz="1200" spc="-5" dirty="0"/>
              <a:t> </a:t>
            </a:r>
            <a:r>
              <a:rPr sz="1200" spc="-10" dirty="0"/>
              <a:t>examples:</a:t>
            </a:r>
            <a:endParaRPr sz="1200"/>
          </a:p>
          <a:p>
            <a:pPr marL="26670" marR="1663700" indent="-12700">
              <a:lnSpc>
                <a:spcPts val="2160"/>
              </a:lnSpc>
              <a:spcBef>
                <a:spcPts val="195"/>
              </a:spcBef>
            </a:pPr>
            <a:r>
              <a:rPr sz="1200" dirty="0"/>
              <a:t>Lipase</a:t>
            </a:r>
            <a:r>
              <a:rPr sz="1200" spc="-10" dirty="0"/>
              <a:t> </a:t>
            </a:r>
            <a:r>
              <a:rPr sz="1200" dirty="0"/>
              <a:t>- a</a:t>
            </a:r>
            <a:r>
              <a:rPr sz="1200" spc="-5" dirty="0"/>
              <a:t> </a:t>
            </a:r>
            <a:r>
              <a:rPr sz="1200" dirty="0"/>
              <a:t>group</a:t>
            </a:r>
            <a:r>
              <a:rPr sz="1200" spc="-5" dirty="0"/>
              <a:t> </a:t>
            </a:r>
            <a:r>
              <a:rPr sz="1200" dirty="0"/>
              <a:t>of enzymes</a:t>
            </a:r>
            <a:r>
              <a:rPr sz="1200" spc="-5" dirty="0"/>
              <a:t> </a:t>
            </a:r>
            <a:r>
              <a:rPr sz="1200" dirty="0"/>
              <a:t>that help</a:t>
            </a:r>
            <a:r>
              <a:rPr sz="1200" spc="-5" dirty="0"/>
              <a:t> </a:t>
            </a:r>
            <a:r>
              <a:rPr sz="1200" dirty="0"/>
              <a:t>break</a:t>
            </a:r>
            <a:r>
              <a:rPr sz="1200" spc="-5" dirty="0"/>
              <a:t> </a:t>
            </a:r>
            <a:r>
              <a:rPr sz="1200" spc="-20" dirty="0"/>
              <a:t>down </a:t>
            </a:r>
            <a:r>
              <a:rPr sz="1200" dirty="0"/>
              <a:t>excrete</a:t>
            </a:r>
            <a:r>
              <a:rPr sz="1200" spc="-10" dirty="0"/>
              <a:t> </a:t>
            </a:r>
            <a:r>
              <a:rPr sz="1200" dirty="0"/>
              <a:t>fats</a:t>
            </a:r>
            <a:r>
              <a:rPr sz="1200" spc="-5" dirty="0"/>
              <a:t> </a:t>
            </a:r>
            <a:r>
              <a:rPr sz="1200" dirty="0"/>
              <a:t>in</a:t>
            </a:r>
            <a:r>
              <a:rPr sz="1200" spc="-10" dirty="0"/>
              <a:t> </a:t>
            </a:r>
            <a:r>
              <a:rPr sz="1200" dirty="0"/>
              <a:t>the</a:t>
            </a:r>
            <a:r>
              <a:rPr sz="1200" spc="-10" dirty="0"/>
              <a:t> intestines.</a:t>
            </a:r>
            <a:endParaRPr sz="1200"/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200" dirty="0"/>
              <a:t>Amylase</a:t>
            </a:r>
            <a:r>
              <a:rPr sz="1200" spc="70" dirty="0"/>
              <a:t> </a:t>
            </a:r>
            <a:r>
              <a:rPr sz="1200" dirty="0"/>
              <a:t>-</a:t>
            </a:r>
            <a:r>
              <a:rPr sz="1200" spc="75" dirty="0"/>
              <a:t> </a:t>
            </a:r>
            <a:r>
              <a:rPr sz="1200" dirty="0"/>
              <a:t>helps</a:t>
            </a:r>
            <a:r>
              <a:rPr sz="1200" spc="75" dirty="0"/>
              <a:t> </a:t>
            </a:r>
            <a:r>
              <a:rPr sz="1200" dirty="0"/>
              <a:t>change</a:t>
            </a:r>
            <a:r>
              <a:rPr sz="1200" spc="75" dirty="0"/>
              <a:t> </a:t>
            </a:r>
            <a:r>
              <a:rPr sz="1200" dirty="0"/>
              <a:t>starches</a:t>
            </a:r>
            <a:r>
              <a:rPr sz="1200" spc="75" dirty="0"/>
              <a:t> </a:t>
            </a:r>
            <a:r>
              <a:rPr sz="1200" dirty="0"/>
              <a:t>into</a:t>
            </a:r>
            <a:r>
              <a:rPr sz="1200" spc="75" dirty="0"/>
              <a:t> </a:t>
            </a:r>
            <a:r>
              <a:rPr sz="1200" dirty="0"/>
              <a:t>sugars.</a:t>
            </a:r>
            <a:r>
              <a:rPr sz="1200" spc="75" dirty="0"/>
              <a:t> </a:t>
            </a:r>
            <a:r>
              <a:rPr sz="1200" dirty="0"/>
              <a:t>Amylase</a:t>
            </a:r>
            <a:r>
              <a:rPr sz="1200" spc="75" dirty="0"/>
              <a:t> </a:t>
            </a:r>
            <a:r>
              <a:rPr sz="1200" dirty="0"/>
              <a:t>is</a:t>
            </a:r>
            <a:r>
              <a:rPr sz="1200" spc="75" dirty="0"/>
              <a:t> </a:t>
            </a:r>
            <a:r>
              <a:rPr sz="1200" dirty="0"/>
              <a:t>found</a:t>
            </a:r>
            <a:r>
              <a:rPr sz="1200" spc="70" dirty="0"/>
              <a:t> </a:t>
            </a:r>
            <a:r>
              <a:rPr sz="1200" dirty="0"/>
              <a:t>in</a:t>
            </a:r>
            <a:r>
              <a:rPr sz="1200" spc="75" dirty="0"/>
              <a:t> </a:t>
            </a:r>
            <a:r>
              <a:rPr sz="1200" spc="-10" dirty="0"/>
              <a:t>saliva.</a:t>
            </a:r>
            <a:endParaRPr sz="1200"/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1200"/>
          </a:p>
          <a:p>
            <a:pPr marL="14604" marR="2205355" indent="12065">
              <a:lnSpc>
                <a:spcPct val="150000"/>
              </a:lnSpc>
            </a:pPr>
            <a:r>
              <a:rPr sz="1200" dirty="0"/>
              <a:t>Trypsin</a:t>
            </a:r>
            <a:r>
              <a:rPr sz="1200" spc="-10" dirty="0"/>
              <a:t> </a:t>
            </a:r>
            <a:r>
              <a:rPr sz="1200" dirty="0"/>
              <a:t>- found</a:t>
            </a:r>
            <a:r>
              <a:rPr sz="1200" spc="-5" dirty="0"/>
              <a:t> </a:t>
            </a:r>
            <a:r>
              <a:rPr sz="1200" dirty="0"/>
              <a:t>in</a:t>
            </a:r>
            <a:r>
              <a:rPr sz="1200" spc="-5" dirty="0"/>
              <a:t> </a:t>
            </a:r>
            <a:r>
              <a:rPr sz="1200" dirty="0"/>
              <a:t>the</a:t>
            </a:r>
            <a:r>
              <a:rPr sz="1200" spc="-5" dirty="0"/>
              <a:t> </a:t>
            </a:r>
            <a:r>
              <a:rPr sz="1200" dirty="0"/>
              <a:t>small</a:t>
            </a:r>
            <a:r>
              <a:rPr sz="1200" spc="-5" dirty="0"/>
              <a:t> </a:t>
            </a:r>
            <a:r>
              <a:rPr sz="1200" spc="-10" dirty="0"/>
              <a:t>intestine, </a:t>
            </a:r>
            <a:r>
              <a:rPr sz="1200" dirty="0"/>
              <a:t>breaks</a:t>
            </a:r>
            <a:r>
              <a:rPr sz="1200" spc="90" dirty="0"/>
              <a:t> </a:t>
            </a:r>
            <a:r>
              <a:rPr sz="1200" dirty="0"/>
              <a:t>down</a:t>
            </a:r>
            <a:r>
              <a:rPr sz="1200" spc="95" dirty="0"/>
              <a:t> </a:t>
            </a:r>
            <a:r>
              <a:rPr sz="1200" dirty="0"/>
              <a:t>proteins</a:t>
            </a:r>
            <a:r>
              <a:rPr sz="1200" spc="90" dirty="0"/>
              <a:t> </a:t>
            </a:r>
            <a:r>
              <a:rPr sz="1200" dirty="0"/>
              <a:t>into</a:t>
            </a:r>
            <a:r>
              <a:rPr sz="1200" spc="95" dirty="0"/>
              <a:t> </a:t>
            </a:r>
            <a:r>
              <a:rPr sz="1200" dirty="0"/>
              <a:t>amino</a:t>
            </a:r>
            <a:r>
              <a:rPr sz="1200" spc="95" dirty="0"/>
              <a:t> </a:t>
            </a:r>
            <a:r>
              <a:rPr sz="1200" spc="-10" dirty="0"/>
              <a:t>acids. </a:t>
            </a:r>
            <a:r>
              <a:rPr sz="1200" dirty="0"/>
              <a:t>Lactase</a:t>
            </a:r>
            <a:r>
              <a:rPr sz="1200" spc="-10" dirty="0"/>
              <a:t> </a:t>
            </a:r>
            <a:r>
              <a:rPr sz="1200" dirty="0"/>
              <a:t>- also</a:t>
            </a:r>
            <a:r>
              <a:rPr sz="1200" spc="-5" dirty="0"/>
              <a:t> </a:t>
            </a:r>
            <a:r>
              <a:rPr sz="1200" dirty="0"/>
              <a:t>found</a:t>
            </a:r>
            <a:r>
              <a:rPr sz="1200" spc="-5" dirty="0"/>
              <a:t> </a:t>
            </a:r>
            <a:r>
              <a:rPr sz="1200" dirty="0"/>
              <a:t>in</a:t>
            </a:r>
            <a:r>
              <a:rPr sz="1200" spc="-5" dirty="0"/>
              <a:t> </a:t>
            </a:r>
            <a:r>
              <a:rPr sz="1200" dirty="0"/>
              <a:t>the</a:t>
            </a:r>
            <a:r>
              <a:rPr sz="1200" spc="-5" dirty="0"/>
              <a:t> </a:t>
            </a:r>
            <a:r>
              <a:rPr sz="1200" dirty="0"/>
              <a:t>small</a:t>
            </a:r>
            <a:r>
              <a:rPr sz="1200" spc="-5" dirty="0"/>
              <a:t> </a:t>
            </a:r>
            <a:r>
              <a:rPr sz="1200" spc="-10" dirty="0"/>
              <a:t>intestine, </a:t>
            </a:r>
            <a:r>
              <a:rPr sz="1200" dirty="0"/>
              <a:t>breaks</a:t>
            </a:r>
            <a:r>
              <a:rPr sz="1200" spc="-5" dirty="0"/>
              <a:t> </a:t>
            </a:r>
            <a:r>
              <a:rPr sz="1200" dirty="0"/>
              <a:t>down</a:t>
            </a:r>
            <a:r>
              <a:rPr sz="1200" spc="-5" dirty="0"/>
              <a:t> </a:t>
            </a:r>
            <a:r>
              <a:rPr sz="1200" dirty="0"/>
              <a:t>lactose,</a:t>
            </a:r>
            <a:r>
              <a:rPr sz="1200" spc="-5" dirty="0"/>
              <a:t> </a:t>
            </a:r>
            <a:r>
              <a:rPr sz="1200" dirty="0"/>
              <a:t>the</a:t>
            </a:r>
            <a:r>
              <a:rPr sz="1200" spc="-5" dirty="0"/>
              <a:t> </a:t>
            </a:r>
            <a:r>
              <a:rPr sz="1200" dirty="0"/>
              <a:t>sugar</a:t>
            </a:r>
            <a:r>
              <a:rPr sz="1200" spc="-5" dirty="0"/>
              <a:t> </a:t>
            </a:r>
            <a:r>
              <a:rPr sz="1200" dirty="0"/>
              <a:t>in</a:t>
            </a:r>
            <a:r>
              <a:rPr sz="1200" spc="-5" dirty="0"/>
              <a:t> </a:t>
            </a:r>
            <a:r>
              <a:rPr sz="1200" dirty="0"/>
              <a:t>milk,</a:t>
            </a:r>
            <a:r>
              <a:rPr sz="1200" spc="-5" dirty="0"/>
              <a:t> </a:t>
            </a:r>
            <a:r>
              <a:rPr sz="1200" spc="-25" dirty="0"/>
              <a:t>in</a:t>
            </a:r>
            <a:endParaRPr sz="1200"/>
          </a:p>
          <a:p>
            <a:pPr marL="27305">
              <a:lnSpc>
                <a:spcPct val="100000"/>
              </a:lnSpc>
              <a:spcBef>
                <a:spcPts val="675"/>
              </a:spcBef>
            </a:pPr>
            <a:r>
              <a:rPr sz="850" dirty="0"/>
              <a:t>glucose</a:t>
            </a:r>
            <a:r>
              <a:rPr sz="850" spc="70" dirty="0"/>
              <a:t> </a:t>
            </a:r>
            <a:r>
              <a:rPr sz="850" dirty="0"/>
              <a:t>and</a:t>
            </a:r>
            <a:r>
              <a:rPr sz="850" spc="70" dirty="0"/>
              <a:t> </a:t>
            </a:r>
            <a:r>
              <a:rPr sz="850" spc="-10" dirty="0"/>
              <a:t>galactose.</a:t>
            </a:r>
            <a:endParaRPr sz="850"/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850"/>
          </a:p>
          <a:p>
            <a:pPr marL="19050">
              <a:lnSpc>
                <a:spcPct val="100000"/>
              </a:lnSpc>
            </a:pPr>
            <a:r>
              <a:rPr sz="1200" dirty="0"/>
              <a:t>DNA</a:t>
            </a:r>
            <a:r>
              <a:rPr sz="1200" spc="80" dirty="0"/>
              <a:t> </a:t>
            </a:r>
            <a:r>
              <a:rPr sz="1200" dirty="0"/>
              <a:t>polymerase</a:t>
            </a:r>
            <a:r>
              <a:rPr sz="1200" spc="85" dirty="0"/>
              <a:t> </a:t>
            </a:r>
            <a:r>
              <a:rPr sz="1200" dirty="0"/>
              <a:t>-</a:t>
            </a:r>
            <a:r>
              <a:rPr sz="1200" spc="80" dirty="0"/>
              <a:t> </a:t>
            </a:r>
            <a:r>
              <a:rPr sz="1200" dirty="0"/>
              <a:t>synthesizes</a:t>
            </a:r>
            <a:r>
              <a:rPr sz="1200" spc="85" dirty="0"/>
              <a:t> </a:t>
            </a:r>
            <a:r>
              <a:rPr sz="1200" dirty="0"/>
              <a:t>DNA</a:t>
            </a:r>
            <a:r>
              <a:rPr sz="1200" spc="80" dirty="0"/>
              <a:t> </a:t>
            </a:r>
            <a:r>
              <a:rPr sz="1200" dirty="0"/>
              <a:t>from</a:t>
            </a:r>
            <a:r>
              <a:rPr sz="1200" spc="85" dirty="0"/>
              <a:t> </a:t>
            </a:r>
            <a:r>
              <a:rPr sz="1200" spc="-10" dirty="0"/>
              <a:t>deoxyribonucleotides.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872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 MT</vt:lpstr>
      <vt:lpstr>Office Theme</vt:lpstr>
      <vt:lpstr>Application of enzymes in human activity</vt:lpstr>
      <vt:lpstr>Enzymes</vt:lpstr>
      <vt:lpstr>Structure</vt:lpstr>
      <vt:lpstr>Enzyme Specificity</vt:lpstr>
      <vt:lpstr>Inhibitors</vt:lpstr>
      <vt:lpstr>Perfect conditions</vt:lpstr>
      <vt:lpstr>Enzymes and health</vt:lpstr>
      <vt:lpstr>Digestive and metabolic</vt:lpstr>
      <vt:lpstr>Specific Enzymes</vt:lpstr>
      <vt:lpstr>Thank you for your attention!!!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enzymes in human activity</dc:title>
  <dc:creator>PC-6</dc:creator>
  <cp:lastModifiedBy>PC-2</cp:lastModifiedBy>
  <cp:revision>2</cp:revision>
  <dcterms:created xsi:type="dcterms:W3CDTF">2025-01-27T09:20:13Z</dcterms:created>
  <dcterms:modified xsi:type="dcterms:W3CDTF">2025-01-28T06:41:36Z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2025-01-27T00:00:00Z</vt:filetime>
  </property>
  <property fmtid="{D5CDD505-2E9C-101B-9397-08002B2CF9AE}" pid="3" name="Creator">
    <vt:lpwstr>PDFium</vt:lpwstr>
  </property>
  <property fmtid="{D5CDD505-2E9C-101B-9397-08002B2CF9AE}" pid="4" name="LastSaved">
    <vt:filetime>2025-01-27T00:00:00Z</vt:filetime>
  </property>
</Properties>
</file>