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500" b="0" i="0">
                <a:solidFill>
                  <a:schemeClr val="bg1"/>
                </a:solidFill>
                <a:latin typeface="Arial MT"/>
                <a:cs typeface="Arial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50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50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3010" y="519807"/>
            <a:ext cx="5154325" cy="1324745"/>
          </a:xfrm>
          <a:prstGeom prst="rect">
            <a:avLst/>
          </a:prstGeom>
        </p:spPr>
        <p:txBody>
          <a:bodyPr wrap="square" lIns="0" tIns="0" rIns="0" bIns="0">
            <a:spAutoFit/>
          </a:bodyPr>
          <a:lstStyle>
            <a:lvl1pPr>
              <a:defRPr sz="3500" b="0" i="0">
                <a:solidFill>
                  <a:schemeClr val="bg1"/>
                </a:solidFill>
                <a:latin typeface="Arial MT"/>
                <a:cs typeface="Arial MT"/>
              </a:defRPr>
            </a:lvl1pPr>
          </a:lstStyle>
          <a:p>
            <a:endParaRPr/>
          </a:p>
        </p:txBody>
      </p:sp>
      <p:sp>
        <p:nvSpPr>
          <p:cNvPr id="3" name="Holder 3"/>
          <p:cNvSpPr>
            <a:spLocks noGrp="1"/>
          </p:cNvSpPr>
          <p:nvPr>
            <p:ph type="body" idx="1"/>
          </p:nvPr>
        </p:nvSpPr>
        <p:spPr>
          <a:xfrm>
            <a:off x="3524400" y="1241938"/>
            <a:ext cx="8383905" cy="2129154"/>
          </a:xfrm>
          <a:prstGeom prst="rect">
            <a:avLst/>
          </a:prstGeom>
        </p:spPr>
        <p:txBody>
          <a:bodyPr wrap="square" lIns="0" tIns="0" rIns="0" bIns="0">
            <a:spAutoFit/>
          </a:bodyPr>
          <a:lstStyle>
            <a:lvl1pPr>
              <a:defRPr sz="2500" b="0" i="0">
                <a:solidFill>
                  <a:schemeClr val="bg1"/>
                </a:solidFill>
                <a:latin typeface="Arial MT"/>
                <a:cs typeface="Arial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bg.wikipedia.org/wiki/%D0%91%D1%8A%D0%BB%D0%B3%D0%B0%D1%80%D0%B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8243137" y="6235273"/>
            <a:ext cx="3930015"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Arial MT"/>
                <a:cs typeface="Arial MT"/>
              </a:rPr>
              <a:t>Prepared</a:t>
            </a:r>
            <a:r>
              <a:rPr sz="1600" spc="-5" dirty="0">
                <a:solidFill>
                  <a:srgbClr val="FFFFFF"/>
                </a:solidFill>
                <a:latin typeface="Arial MT"/>
                <a:cs typeface="Arial MT"/>
              </a:rPr>
              <a:t> </a:t>
            </a:r>
            <a:r>
              <a:rPr sz="1600" dirty="0">
                <a:solidFill>
                  <a:srgbClr val="FFFFFF"/>
                </a:solidFill>
                <a:latin typeface="Arial MT"/>
                <a:cs typeface="Arial MT"/>
              </a:rPr>
              <a:t>by: Alexander</a:t>
            </a:r>
            <a:r>
              <a:rPr sz="1600" spc="-5" dirty="0">
                <a:solidFill>
                  <a:srgbClr val="FFFFFF"/>
                </a:solidFill>
                <a:latin typeface="Arial MT"/>
                <a:cs typeface="Arial MT"/>
              </a:rPr>
              <a:t> </a:t>
            </a:r>
            <a:r>
              <a:rPr sz="1600" dirty="0">
                <a:solidFill>
                  <a:srgbClr val="FFFFFF"/>
                </a:solidFill>
                <a:latin typeface="Arial MT"/>
                <a:cs typeface="Arial MT"/>
              </a:rPr>
              <a:t>Edrev – student </a:t>
            </a:r>
            <a:r>
              <a:rPr sz="1600" spc="-25" dirty="0">
                <a:solidFill>
                  <a:srgbClr val="FFFFFF"/>
                </a:solidFill>
                <a:latin typeface="Arial MT"/>
                <a:cs typeface="Arial MT"/>
              </a:rPr>
              <a:t>9b</a:t>
            </a:r>
            <a:endParaRPr sz="1600">
              <a:latin typeface="Arial MT"/>
              <a:cs typeface="Arial MT"/>
            </a:endParaRPr>
          </a:p>
        </p:txBody>
      </p:sp>
      <p:sp>
        <p:nvSpPr>
          <p:cNvPr id="4" name="object 4"/>
          <p:cNvSpPr txBox="1">
            <a:spLocks noGrp="1"/>
          </p:cNvSpPr>
          <p:nvPr>
            <p:ph type="title"/>
          </p:nvPr>
        </p:nvSpPr>
        <p:spPr>
          <a:xfrm>
            <a:off x="2211095" y="2609523"/>
            <a:ext cx="7642859" cy="828675"/>
          </a:xfrm>
          <a:prstGeom prst="rect">
            <a:avLst/>
          </a:prstGeom>
        </p:spPr>
        <p:txBody>
          <a:bodyPr vert="horz" wrap="square" lIns="0" tIns="15240" rIns="0" bIns="0" rtlCol="0">
            <a:spAutoFit/>
          </a:bodyPr>
          <a:lstStyle/>
          <a:p>
            <a:pPr marL="12700">
              <a:lnSpc>
                <a:spcPct val="100000"/>
              </a:lnSpc>
              <a:spcBef>
                <a:spcPts val="120"/>
              </a:spcBef>
            </a:pPr>
            <a:r>
              <a:rPr sz="5250" i="1" dirty="0">
                <a:solidFill>
                  <a:srgbClr val="000000"/>
                </a:solidFill>
                <a:latin typeface="Arial"/>
                <a:cs typeface="Arial"/>
              </a:rPr>
              <a:t>"Botev</a:t>
            </a:r>
            <a:r>
              <a:rPr sz="5250" i="1" spc="5" dirty="0">
                <a:solidFill>
                  <a:srgbClr val="000000"/>
                </a:solidFill>
                <a:latin typeface="Arial"/>
                <a:cs typeface="Arial"/>
              </a:rPr>
              <a:t> </a:t>
            </a:r>
            <a:r>
              <a:rPr sz="5250" i="1" dirty="0">
                <a:solidFill>
                  <a:srgbClr val="000000"/>
                </a:solidFill>
                <a:latin typeface="Arial"/>
                <a:cs typeface="Arial"/>
              </a:rPr>
              <a:t>lives in our </a:t>
            </a:r>
            <a:r>
              <a:rPr sz="5250" i="1" spc="-10" dirty="0">
                <a:solidFill>
                  <a:srgbClr val="000000"/>
                </a:solidFill>
                <a:latin typeface="Arial"/>
                <a:cs typeface="Arial"/>
              </a:rPr>
              <a:t>hearts"</a:t>
            </a:r>
            <a:endParaRPr sz="525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prstGeom prst="rect">
            <a:avLst/>
          </a:prstGeom>
        </p:spPr>
        <p:txBody>
          <a:bodyPr vert="horz" wrap="square" lIns="0" tIns="224438" rIns="0" bIns="0" rtlCol="0">
            <a:spAutoFit/>
          </a:bodyPr>
          <a:lstStyle/>
          <a:p>
            <a:pPr marL="568960">
              <a:lnSpc>
                <a:spcPct val="100000"/>
              </a:lnSpc>
              <a:spcBef>
                <a:spcPts val="110"/>
              </a:spcBef>
            </a:pPr>
            <a:r>
              <a:rPr dirty="0"/>
              <a:t>Your </a:t>
            </a:r>
            <a:r>
              <a:rPr spc="-10" dirty="0"/>
              <a:t>mother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2325867" y="1348852"/>
            <a:ext cx="8459470" cy="1546225"/>
          </a:xfrm>
          <a:prstGeom prst="rect">
            <a:avLst/>
          </a:prstGeom>
        </p:spPr>
        <p:txBody>
          <a:bodyPr vert="horz" wrap="square" lIns="0" tIns="11430" rIns="0" bIns="0" rtlCol="0">
            <a:spAutoFit/>
          </a:bodyPr>
          <a:lstStyle/>
          <a:p>
            <a:pPr marL="12700" marR="5080" indent="1905" algn="just">
              <a:lnSpc>
                <a:spcPts val="3020"/>
              </a:lnSpc>
              <a:spcBef>
                <a:spcPts val="90"/>
              </a:spcBef>
            </a:pPr>
            <a:r>
              <a:rPr sz="2400" dirty="0"/>
              <a:t>Hristo Botev,</a:t>
            </a:r>
            <a:r>
              <a:rPr sz="2400" spc="5" dirty="0"/>
              <a:t> </a:t>
            </a:r>
            <a:r>
              <a:rPr sz="2400" dirty="0"/>
              <a:t>this is the</a:t>
            </a:r>
            <a:r>
              <a:rPr sz="2400" spc="5" dirty="0"/>
              <a:t> </a:t>
            </a:r>
            <a:r>
              <a:rPr sz="2400" dirty="0"/>
              <a:t>symbol of</a:t>
            </a:r>
            <a:r>
              <a:rPr sz="2400" spc="5" dirty="0"/>
              <a:t> </a:t>
            </a:r>
            <a:r>
              <a:rPr sz="2400" dirty="0"/>
              <a:t>our school. It</a:t>
            </a:r>
            <a:r>
              <a:rPr sz="2400" spc="10" dirty="0"/>
              <a:t> </a:t>
            </a:r>
            <a:r>
              <a:rPr sz="2400" dirty="0"/>
              <a:t>is named </a:t>
            </a:r>
            <a:r>
              <a:rPr sz="2400" spc="-10" dirty="0"/>
              <a:t>after </a:t>
            </a:r>
            <a:r>
              <a:rPr sz="2400" dirty="0"/>
              <a:t>him and of</a:t>
            </a:r>
            <a:r>
              <a:rPr sz="2400" spc="5" dirty="0"/>
              <a:t> </a:t>
            </a:r>
            <a:r>
              <a:rPr sz="2400" dirty="0"/>
              <a:t>course every year our school celebrates its </a:t>
            </a:r>
            <a:r>
              <a:rPr sz="2400" spc="-10" dirty="0"/>
              <a:t>patron </a:t>
            </a:r>
            <a:r>
              <a:rPr sz="2400" dirty="0"/>
              <a:t>saint's day. Like every school, we have an anthem, created </a:t>
            </a:r>
            <a:r>
              <a:rPr sz="2400" spc="-25" dirty="0"/>
              <a:t>by </a:t>
            </a:r>
            <a:r>
              <a:rPr sz="2400" dirty="0"/>
              <a:t>Antonia </a:t>
            </a:r>
            <a:r>
              <a:rPr sz="2400" spc="-10" dirty="0"/>
              <a:t>Skenderova.</a:t>
            </a:r>
            <a:endParaRPr sz="2400"/>
          </a:p>
        </p:txBody>
      </p:sp>
      <p:sp>
        <p:nvSpPr>
          <p:cNvPr id="4" name="object 4"/>
          <p:cNvSpPr txBox="1"/>
          <p:nvPr/>
        </p:nvSpPr>
        <p:spPr>
          <a:xfrm>
            <a:off x="899453" y="28343"/>
            <a:ext cx="420370" cy="129539"/>
          </a:xfrm>
          <a:prstGeom prst="rect">
            <a:avLst/>
          </a:prstGeom>
        </p:spPr>
        <p:txBody>
          <a:bodyPr vert="horz" wrap="square" lIns="0" tIns="16510" rIns="0" bIns="0" rtlCol="0">
            <a:spAutoFit/>
          </a:bodyPr>
          <a:lstStyle/>
          <a:p>
            <a:pPr marL="12700">
              <a:lnSpc>
                <a:spcPct val="100000"/>
              </a:lnSpc>
              <a:spcBef>
                <a:spcPts val="130"/>
              </a:spcBef>
            </a:pPr>
            <a:r>
              <a:rPr sz="650" dirty="0">
                <a:latin typeface="Arial MT"/>
                <a:cs typeface="Arial MT"/>
              </a:rPr>
              <a:t>by</a:t>
            </a:r>
            <a:r>
              <a:rPr sz="650" spc="30" dirty="0">
                <a:latin typeface="Arial MT"/>
                <a:cs typeface="Arial MT"/>
              </a:rPr>
              <a:t> </a:t>
            </a:r>
            <a:r>
              <a:rPr sz="650" spc="-10" dirty="0">
                <a:latin typeface="Arial MT"/>
                <a:cs typeface="Arial MT"/>
              </a:rPr>
              <a:t>Google</a:t>
            </a:r>
            <a:endParaRPr sz="65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503021" y="563365"/>
            <a:ext cx="3260725" cy="5449570"/>
          </a:xfrm>
          <a:prstGeom prst="rect">
            <a:avLst/>
          </a:prstGeom>
        </p:spPr>
        <p:txBody>
          <a:bodyPr vert="horz" wrap="square" lIns="0" tIns="15240" rIns="0" bIns="0" rtlCol="0">
            <a:spAutoFit/>
          </a:bodyPr>
          <a:lstStyle/>
          <a:p>
            <a:pPr marL="213995" indent="-179705">
              <a:lnSpc>
                <a:spcPct val="100000"/>
              </a:lnSpc>
              <a:spcBef>
                <a:spcPts val="120"/>
              </a:spcBef>
              <a:buAutoNum type="arabicPeriod"/>
              <a:tabLst>
                <a:tab pos="213995" algn="l"/>
              </a:tabLst>
            </a:pPr>
            <a:r>
              <a:rPr sz="1250" dirty="0">
                <a:solidFill>
                  <a:srgbClr val="FFFFFF"/>
                </a:solidFill>
                <a:latin typeface="Arial MT"/>
                <a:cs typeface="Arial MT"/>
              </a:rPr>
              <a:t>My</a:t>
            </a:r>
            <a:r>
              <a:rPr sz="1250" spc="40" dirty="0">
                <a:solidFill>
                  <a:srgbClr val="FFFFFF"/>
                </a:solidFill>
                <a:latin typeface="Arial MT"/>
                <a:cs typeface="Arial MT"/>
              </a:rPr>
              <a:t> </a:t>
            </a:r>
            <a:r>
              <a:rPr sz="1250" dirty="0">
                <a:solidFill>
                  <a:srgbClr val="FFFFFF"/>
                </a:solidFill>
                <a:latin typeface="Arial MT"/>
                <a:cs typeface="Arial MT"/>
              </a:rPr>
              <a:t>school,</a:t>
            </a:r>
            <a:r>
              <a:rPr sz="1250" spc="40" dirty="0">
                <a:solidFill>
                  <a:srgbClr val="FFFFFF"/>
                </a:solidFill>
                <a:latin typeface="Arial MT"/>
                <a:cs typeface="Arial MT"/>
              </a:rPr>
              <a:t> </a:t>
            </a:r>
            <a:r>
              <a:rPr sz="1250" dirty="0">
                <a:solidFill>
                  <a:srgbClr val="FFFFFF"/>
                </a:solidFill>
                <a:latin typeface="Arial MT"/>
                <a:cs typeface="Arial MT"/>
              </a:rPr>
              <a:t>beautiful,</a:t>
            </a:r>
            <a:r>
              <a:rPr sz="1250" spc="40" dirty="0">
                <a:solidFill>
                  <a:srgbClr val="FFFFFF"/>
                </a:solidFill>
                <a:latin typeface="Arial MT"/>
                <a:cs typeface="Arial MT"/>
              </a:rPr>
              <a:t> </a:t>
            </a:r>
            <a:r>
              <a:rPr sz="1250" spc="-10" dirty="0">
                <a:solidFill>
                  <a:srgbClr val="FFFFFF"/>
                </a:solidFill>
                <a:latin typeface="Arial MT"/>
                <a:cs typeface="Arial MT"/>
              </a:rPr>
              <a:t>beloved,</a:t>
            </a:r>
            <a:endParaRPr sz="1250">
              <a:latin typeface="Arial MT"/>
              <a:cs typeface="Arial MT"/>
            </a:endParaRPr>
          </a:p>
          <a:p>
            <a:pPr>
              <a:lnSpc>
                <a:spcPct val="100000"/>
              </a:lnSpc>
              <a:spcBef>
                <a:spcPts val="325"/>
              </a:spcBef>
              <a:buClr>
                <a:srgbClr val="FFFFFF"/>
              </a:buClr>
              <a:buFont typeface="Arial MT"/>
              <a:buAutoNum type="arabicPeriod"/>
            </a:pPr>
            <a:endParaRPr sz="1250">
              <a:latin typeface="Arial MT"/>
              <a:cs typeface="Arial MT"/>
            </a:endParaRPr>
          </a:p>
          <a:p>
            <a:pPr marL="12700">
              <a:lnSpc>
                <a:spcPct val="100000"/>
              </a:lnSpc>
            </a:pPr>
            <a:r>
              <a:rPr sz="1250" dirty="0">
                <a:solidFill>
                  <a:srgbClr val="FFFFFF"/>
                </a:solidFill>
                <a:latin typeface="Arial MT"/>
                <a:cs typeface="Arial MT"/>
              </a:rPr>
              <a:t>You</a:t>
            </a:r>
            <a:r>
              <a:rPr sz="1250" spc="-35" dirty="0">
                <a:solidFill>
                  <a:srgbClr val="FFFFFF"/>
                </a:solidFill>
                <a:latin typeface="Arial MT"/>
                <a:cs typeface="Arial MT"/>
              </a:rPr>
              <a:t> </a:t>
            </a:r>
            <a:r>
              <a:rPr sz="1250" dirty="0">
                <a:solidFill>
                  <a:srgbClr val="FFFFFF"/>
                </a:solidFill>
                <a:latin typeface="Arial MT"/>
                <a:cs typeface="Arial MT"/>
              </a:rPr>
              <a:t>give</a:t>
            </a:r>
            <a:r>
              <a:rPr sz="1250" spc="-35" dirty="0">
                <a:solidFill>
                  <a:srgbClr val="FFFFFF"/>
                </a:solidFill>
                <a:latin typeface="Arial MT"/>
                <a:cs typeface="Arial MT"/>
              </a:rPr>
              <a:t> </a:t>
            </a:r>
            <a:r>
              <a:rPr sz="1250" dirty="0">
                <a:solidFill>
                  <a:srgbClr val="FFFFFF"/>
                </a:solidFill>
                <a:latin typeface="Arial MT"/>
                <a:cs typeface="Arial MT"/>
              </a:rPr>
              <a:t>us</a:t>
            </a:r>
            <a:r>
              <a:rPr sz="1250" spc="-35" dirty="0">
                <a:solidFill>
                  <a:srgbClr val="FFFFFF"/>
                </a:solidFill>
                <a:latin typeface="Arial MT"/>
                <a:cs typeface="Arial MT"/>
              </a:rPr>
              <a:t> </a:t>
            </a:r>
            <a:r>
              <a:rPr sz="1250" dirty="0">
                <a:solidFill>
                  <a:srgbClr val="FFFFFF"/>
                </a:solidFill>
                <a:latin typeface="Arial MT"/>
                <a:cs typeface="Arial MT"/>
              </a:rPr>
              <a:t>knowledge,</a:t>
            </a:r>
            <a:r>
              <a:rPr sz="1250" spc="-35" dirty="0">
                <a:solidFill>
                  <a:srgbClr val="FFFFFF"/>
                </a:solidFill>
                <a:latin typeface="Arial MT"/>
                <a:cs typeface="Arial MT"/>
              </a:rPr>
              <a:t> </a:t>
            </a:r>
            <a:r>
              <a:rPr sz="1250" dirty="0">
                <a:solidFill>
                  <a:srgbClr val="FFFFFF"/>
                </a:solidFill>
                <a:latin typeface="Arial MT"/>
                <a:cs typeface="Arial MT"/>
              </a:rPr>
              <a:t>drive,</a:t>
            </a:r>
            <a:r>
              <a:rPr sz="1250" spc="-30" dirty="0">
                <a:solidFill>
                  <a:srgbClr val="FFFFFF"/>
                </a:solidFill>
                <a:latin typeface="Arial MT"/>
                <a:cs typeface="Arial MT"/>
              </a:rPr>
              <a:t> </a:t>
            </a:r>
            <a:r>
              <a:rPr sz="1250" dirty="0">
                <a:solidFill>
                  <a:srgbClr val="FFFFFF"/>
                </a:solidFill>
                <a:latin typeface="Arial MT"/>
                <a:cs typeface="Arial MT"/>
              </a:rPr>
              <a:t>and</a:t>
            </a:r>
            <a:r>
              <a:rPr sz="1250" spc="-35" dirty="0">
                <a:solidFill>
                  <a:srgbClr val="FFFFFF"/>
                </a:solidFill>
                <a:latin typeface="Arial MT"/>
                <a:cs typeface="Arial MT"/>
              </a:rPr>
              <a:t> </a:t>
            </a:r>
            <a:r>
              <a:rPr sz="1250" spc="-10" dirty="0">
                <a:solidFill>
                  <a:srgbClr val="FFFFFF"/>
                </a:solidFill>
                <a:latin typeface="Arial MT"/>
                <a:cs typeface="Arial MT"/>
              </a:rPr>
              <a:t>passion.</a:t>
            </a:r>
            <a:endParaRPr sz="1250">
              <a:latin typeface="Arial MT"/>
              <a:cs typeface="Arial MT"/>
            </a:endParaRPr>
          </a:p>
          <a:p>
            <a:pPr marL="28575">
              <a:lnSpc>
                <a:spcPct val="100000"/>
              </a:lnSpc>
              <a:spcBef>
                <a:spcPts val="1400"/>
              </a:spcBef>
            </a:pPr>
            <a:r>
              <a:rPr sz="1550" dirty="0">
                <a:solidFill>
                  <a:srgbClr val="FFFFFF"/>
                </a:solidFill>
                <a:latin typeface="Arial MT"/>
                <a:cs typeface="Arial MT"/>
              </a:rPr>
              <a:t>You</a:t>
            </a:r>
            <a:r>
              <a:rPr sz="1550" spc="55" dirty="0">
                <a:solidFill>
                  <a:srgbClr val="FFFFFF"/>
                </a:solidFill>
                <a:latin typeface="Arial MT"/>
                <a:cs typeface="Arial MT"/>
              </a:rPr>
              <a:t> </a:t>
            </a:r>
            <a:r>
              <a:rPr sz="1550" dirty="0">
                <a:solidFill>
                  <a:srgbClr val="FFFFFF"/>
                </a:solidFill>
                <a:latin typeface="Arial MT"/>
                <a:cs typeface="Arial MT"/>
              </a:rPr>
              <a:t>took</a:t>
            </a:r>
            <a:r>
              <a:rPr sz="1550" spc="55" dirty="0">
                <a:solidFill>
                  <a:srgbClr val="FFFFFF"/>
                </a:solidFill>
                <a:latin typeface="Arial MT"/>
                <a:cs typeface="Arial MT"/>
              </a:rPr>
              <a:t> </a:t>
            </a:r>
            <a:r>
              <a:rPr sz="1550" dirty="0">
                <a:solidFill>
                  <a:srgbClr val="FFFFFF"/>
                </a:solidFill>
                <a:latin typeface="Arial MT"/>
                <a:cs typeface="Arial MT"/>
              </a:rPr>
              <a:t>the</a:t>
            </a:r>
            <a:r>
              <a:rPr sz="1550" spc="60" dirty="0">
                <a:solidFill>
                  <a:srgbClr val="FFFFFF"/>
                </a:solidFill>
                <a:latin typeface="Arial MT"/>
                <a:cs typeface="Arial MT"/>
              </a:rPr>
              <a:t> </a:t>
            </a:r>
            <a:r>
              <a:rPr sz="1550" dirty="0">
                <a:solidFill>
                  <a:srgbClr val="FFFFFF"/>
                </a:solidFill>
                <a:latin typeface="Arial MT"/>
                <a:cs typeface="Arial MT"/>
              </a:rPr>
              <a:t>proud</a:t>
            </a:r>
            <a:r>
              <a:rPr sz="1550" spc="55" dirty="0">
                <a:solidFill>
                  <a:srgbClr val="FFFFFF"/>
                </a:solidFill>
                <a:latin typeface="Arial MT"/>
                <a:cs typeface="Arial MT"/>
              </a:rPr>
              <a:t> </a:t>
            </a:r>
            <a:r>
              <a:rPr sz="1550" dirty="0">
                <a:solidFill>
                  <a:srgbClr val="FFFFFF"/>
                </a:solidFill>
                <a:latin typeface="Arial MT"/>
                <a:cs typeface="Arial MT"/>
              </a:rPr>
              <a:t>name</a:t>
            </a:r>
            <a:r>
              <a:rPr sz="1550" spc="55" dirty="0">
                <a:solidFill>
                  <a:srgbClr val="FFFFFF"/>
                </a:solidFill>
                <a:latin typeface="Arial MT"/>
                <a:cs typeface="Arial MT"/>
              </a:rPr>
              <a:t> </a:t>
            </a:r>
            <a:r>
              <a:rPr sz="1550" dirty="0">
                <a:solidFill>
                  <a:srgbClr val="FFFFFF"/>
                </a:solidFill>
                <a:latin typeface="Arial MT"/>
                <a:cs typeface="Arial MT"/>
              </a:rPr>
              <a:t>of</a:t>
            </a:r>
            <a:r>
              <a:rPr sz="1550" spc="60" dirty="0">
                <a:solidFill>
                  <a:srgbClr val="FFFFFF"/>
                </a:solidFill>
                <a:latin typeface="Arial MT"/>
                <a:cs typeface="Arial MT"/>
              </a:rPr>
              <a:t> </a:t>
            </a:r>
            <a:r>
              <a:rPr sz="1550" spc="-10" dirty="0">
                <a:solidFill>
                  <a:srgbClr val="FFFFFF"/>
                </a:solidFill>
                <a:latin typeface="Arial MT"/>
                <a:cs typeface="Arial MT"/>
              </a:rPr>
              <a:t>Botev,</a:t>
            </a:r>
            <a:endParaRPr sz="1550">
              <a:latin typeface="Arial MT"/>
              <a:cs typeface="Arial MT"/>
            </a:endParaRPr>
          </a:p>
          <a:p>
            <a:pPr marL="26034">
              <a:lnSpc>
                <a:spcPct val="100000"/>
              </a:lnSpc>
              <a:spcBef>
                <a:spcPts val="1770"/>
              </a:spcBef>
            </a:pPr>
            <a:r>
              <a:rPr sz="1250" dirty="0">
                <a:solidFill>
                  <a:srgbClr val="FFFFFF"/>
                </a:solidFill>
                <a:latin typeface="Arial MT"/>
                <a:cs typeface="Arial MT"/>
              </a:rPr>
              <a:t>You</a:t>
            </a:r>
            <a:r>
              <a:rPr sz="1250" spc="30" dirty="0">
                <a:solidFill>
                  <a:srgbClr val="FFFFFF"/>
                </a:solidFill>
                <a:latin typeface="Arial MT"/>
                <a:cs typeface="Arial MT"/>
              </a:rPr>
              <a:t> </a:t>
            </a:r>
            <a:r>
              <a:rPr sz="1250" dirty="0">
                <a:solidFill>
                  <a:srgbClr val="FFFFFF"/>
                </a:solidFill>
                <a:latin typeface="Arial MT"/>
                <a:cs typeface="Arial MT"/>
              </a:rPr>
              <a:t>turn</a:t>
            </a:r>
            <a:r>
              <a:rPr sz="1250" spc="30" dirty="0">
                <a:solidFill>
                  <a:srgbClr val="FFFFFF"/>
                </a:solidFill>
                <a:latin typeface="Arial MT"/>
                <a:cs typeface="Arial MT"/>
              </a:rPr>
              <a:t> </a:t>
            </a:r>
            <a:r>
              <a:rPr sz="1250" dirty="0">
                <a:solidFill>
                  <a:srgbClr val="FFFFFF"/>
                </a:solidFill>
                <a:latin typeface="Arial MT"/>
                <a:cs typeface="Arial MT"/>
              </a:rPr>
              <a:t>our</a:t>
            </a:r>
            <a:r>
              <a:rPr sz="1250" spc="30" dirty="0">
                <a:solidFill>
                  <a:srgbClr val="FFFFFF"/>
                </a:solidFill>
                <a:latin typeface="Arial MT"/>
                <a:cs typeface="Arial MT"/>
              </a:rPr>
              <a:t> </a:t>
            </a:r>
            <a:r>
              <a:rPr sz="1250" dirty="0">
                <a:solidFill>
                  <a:srgbClr val="FFFFFF"/>
                </a:solidFill>
                <a:latin typeface="Arial MT"/>
                <a:cs typeface="Arial MT"/>
              </a:rPr>
              <a:t>childhood</a:t>
            </a:r>
            <a:r>
              <a:rPr sz="1250" spc="30" dirty="0">
                <a:solidFill>
                  <a:srgbClr val="FFFFFF"/>
                </a:solidFill>
                <a:latin typeface="Arial MT"/>
                <a:cs typeface="Arial MT"/>
              </a:rPr>
              <a:t> </a:t>
            </a:r>
            <a:r>
              <a:rPr sz="1250" dirty="0">
                <a:solidFill>
                  <a:srgbClr val="FFFFFF"/>
                </a:solidFill>
                <a:latin typeface="Arial MT"/>
                <a:cs typeface="Arial MT"/>
              </a:rPr>
              <a:t>dreams</a:t>
            </a:r>
            <a:r>
              <a:rPr sz="1250" spc="30" dirty="0">
                <a:solidFill>
                  <a:srgbClr val="FFFFFF"/>
                </a:solidFill>
                <a:latin typeface="Arial MT"/>
                <a:cs typeface="Arial MT"/>
              </a:rPr>
              <a:t> </a:t>
            </a:r>
            <a:r>
              <a:rPr sz="1250" dirty="0">
                <a:solidFill>
                  <a:srgbClr val="FFFFFF"/>
                </a:solidFill>
                <a:latin typeface="Arial MT"/>
                <a:cs typeface="Arial MT"/>
              </a:rPr>
              <a:t>into</a:t>
            </a:r>
            <a:r>
              <a:rPr sz="1250" spc="30" dirty="0">
                <a:solidFill>
                  <a:srgbClr val="FFFFFF"/>
                </a:solidFill>
                <a:latin typeface="Arial MT"/>
                <a:cs typeface="Arial MT"/>
              </a:rPr>
              <a:t> </a:t>
            </a:r>
            <a:r>
              <a:rPr sz="1250" dirty="0">
                <a:solidFill>
                  <a:srgbClr val="FFFFFF"/>
                </a:solidFill>
                <a:latin typeface="Arial MT"/>
                <a:cs typeface="Arial MT"/>
              </a:rPr>
              <a:t>a</a:t>
            </a:r>
            <a:r>
              <a:rPr sz="1250" spc="30" dirty="0">
                <a:solidFill>
                  <a:srgbClr val="FFFFFF"/>
                </a:solidFill>
                <a:latin typeface="Arial MT"/>
                <a:cs typeface="Arial MT"/>
              </a:rPr>
              <a:t> </a:t>
            </a:r>
            <a:r>
              <a:rPr sz="1250" spc="-10" dirty="0">
                <a:solidFill>
                  <a:srgbClr val="FFFFFF"/>
                </a:solidFill>
                <a:latin typeface="Arial MT"/>
                <a:cs typeface="Arial MT"/>
              </a:rPr>
              <a:t>temple.</a:t>
            </a:r>
            <a:endParaRPr sz="1250">
              <a:latin typeface="Arial MT"/>
              <a:cs typeface="Arial MT"/>
            </a:endParaRPr>
          </a:p>
          <a:p>
            <a:pPr>
              <a:lnSpc>
                <a:spcPct val="100000"/>
              </a:lnSpc>
              <a:spcBef>
                <a:spcPts val="1335"/>
              </a:spcBef>
            </a:pPr>
            <a:endParaRPr sz="1250">
              <a:latin typeface="Arial MT"/>
              <a:cs typeface="Arial MT"/>
            </a:endParaRPr>
          </a:p>
          <a:p>
            <a:pPr marL="27940">
              <a:lnSpc>
                <a:spcPct val="100000"/>
              </a:lnSpc>
            </a:pPr>
            <a:r>
              <a:rPr sz="1250" spc="-10" dirty="0">
                <a:solidFill>
                  <a:srgbClr val="FFFFFF"/>
                </a:solidFill>
                <a:latin typeface="Arial MT"/>
                <a:cs typeface="Arial MT"/>
              </a:rPr>
              <a:t>Chorus:</a:t>
            </a:r>
            <a:endParaRPr sz="1250">
              <a:latin typeface="Arial MT"/>
              <a:cs typeface="Arial MT"/>
            </a:endParaRPr>
          </a:p>
          <a:p>
            <a:pPr marL="20320">
              <a:lnSpc>
                <a:spcPct val="100000"/>
              </a:lnSpc>
              <a:spcBef>
                <a:spcPts val="1420"/>
              </a:spcBef>
            </a:pPr>
            <a:r>
              <a:rPr sz="1550" dirty="0">
                <a:solidFill>
                  <a:srgbClr val="FFFFFF"/>
                </a:solidFill>
                <a:latin typeface="Arial MT"/>
                <a:cs typeface="Arial MT"/>
              </a:rPr>
              <a:t>Hello,</a:t>
            </a:r>
            <a:r>
              <a:rPr sz="1550" spc="70" dirty="0">
                <a:solidFill>
                  <a:srgbClr val="FFFFFF"/>
                </a:solidFill>
                <a:latin typeface="Arial MT"/>
                <a:cs typeface="Arial MT"/>
              </a:rPr>
              <a:t> </a:t>
            </a:r>
            <a:r>
              <a:rPr sz="1550" dirty="0">
                <a:solidFill>
                  <a:srgbClr val="FFFFFF"/>
                </a:solidFill>
                <a:latin typeface="Arial MT"/>
                <a:cs typeface="Arial MT"/>
              </a:rPr>
              <a:t>school,</a:t>
            </a:r>
            <a:r>
              <a:rPr sz="1550" spc="75" dirty="0">
                <a:solidFill>
                  <a:srgbClr val="FFFFFF"/>
                </a:solidFill>
                <a:latin typeface="Arial MT"/>
                <a:cs typeface="Arial MT"/>
              </a:rPr>
              <a:t> </a:t>
            </a:r>
            <a:r>
              <a:rPr sz="1550" spc="-10" dirty="0">
                <a:solidFill>
                  <a:srgbClr val="FFFFFF"/>
                </a:solidFill>
                <a:latin typeface="Arial MT"/>
                <a:cs typeface="Arial MT"/>
              </a:rPr>
              <a:t>hello!</a:t>
            </a:r>
            <a:endParaRPr sz="1550">
              <a:latin typeface="Arial MT"/>
              <a:cs typeface="Arial MT"/>
            </a:endParaRPr>
          </a:p>
          <a:p>
            <a:pPr marL="12700">
              <a:lnSpc>
                <a:spcPct val="100000"/>
              </a:lnSpc>
              <a:spcBef>
                <a:spcPts val="1770"/>
              </a:spcBef>
            </a:pPr>
            <a:r>
              <a:rPr sz="1250" dirty="0">
                <a:solidFill>
                  <a:srgbClr val="FFFFFF"/>
                </a:solidFill>
                <a:latin typeface="Arial MT"/>
                <a:cs typeface="Arial MT"/>
              </a:rPr>
              <a:t>Live,</a:t>
            </a:r>
            <a:r>
              <a:rPr sz="1250" spc="35" dirty="0">
                <a:solidFill>
                  <a:srgbClr val="FFFFFF"/>
                </a:solidFill>
                <a:latin typeface="Arial MT"/>
                <a:cs typeface="Arial MT"/>
              </a:rPr>
              <a:t> </a:t>
            </a:r>
            <a:r>
              <a:rPr sz="1250" dirty="0">
                <a:solidFill>
                  <a:srgbClr val="FFFFFF"/>
                </a:solidFill>
                <a:latin typeface="Arial MT"/>
                <a:cs typeface="Arial MT"/>
              </a:rPr>
              <a:t>school,</a:t>
            </a:r>
            <a:r>
              <a:rPr sz="1250" spc="40" dirty="0">
                <a:solidFill>
                  <a:srgbClr val="FFFFFF"/>
                </a:solidFill>
                <a:latin typeface="Arial MT"/>
                <a:cs typeface="Arial MT"/>
              </a:rPr>
              <a:t> </a:t>
            </a:r>
            <a:r>
              <a:rPr sz="1250" spc="-10" dirty="0">
                <a:solidFill>
                  <a:srgbClr val="FFFFFF"/>
                </a:solidFill>
                <a:latin typeface="Arial MT"/>
                <a:cs typeface="Arial MT"/>
              </a:rPr>
              <a:t>live!</a:t>
            </a:r>
            <a:endParaRPr sz="1250">
              <a:latin typeface="Arial MT"/>
              <a:cs typeface="Arial MT"/>
            </a:endParaRPr>
          </a:p>
          <a:p>
            <a:pPr marL="26034" marR="1106170" indent="1905">
              <a:lnSpc>
                <a:spcPct val="217600"/>
              </a:lnSpc>
            </a:pPr>
            <a:r>
              <a:rPr sz="1250" dirty="0">
                <a:solidFill>
                  <a:srgbClr val="FFFFFF"/>
                </a:solidFill>
                <a:latin typeface="Arial MT"/>
                <a:cs typeface="Arial MT"/>
              </a:rPr>
              <a:t>Your</a:t>
            </a:r>
            <a:r>
              <a:rPr sz="1250" spc="25" dirty="0">
                <a:solidFill>
                  <a:srgbClr val="FFFFFF"/>
                </a:solidFill>
                <a:latin typeface="Arial MT"/>
                <a:cs typeface="Arial MT"/>
              </a:rPr>
              <a:t> </a:t>
            </a:r>
            <a:r>
              <a:rPr sz="1250" dirty="0">
                <a:solidFill>
                  <a:srgbClr val="FFFFFF"/>
                </a:solidFill>
                <a:latin typeface="Arial MT"/>
                <a:cs typeface="Arial MT"/>
              </a:rPr>
              <a:t>heart</a:t>
            </a:r>
            <a:r>
              <a:rPr sz="1250" spc="25" dirty="0">
                <a:solidFill>
                  <a:srgbClr val="FFFFFF"/>
                </a:solidFill>
                <a:latin typeface="Arial MT"/>
                <a:cs typeface="Arial MT"/>
              </a:rPr>
              <a:t> </a:t>
            </a:r>
            <a:r>
              <a:rPr sz="1250" dirty="0">
                <a:solidFill>
                  <a:srgbClr val="FFFFFF"/>
                </a:solidFill>
                <a:latin typeface="Arial MT"/>
                <a:cs typeface="Arial MT"/>
              </a:rPr>
              <a:t>beats</a:t>
            </a:r>
            <a:r>
              <a:rPr sz="1250" spc="30" dirty="0">
                <a:solidFill>
                  <a:srgbClr val="FFFFFF"/>
                </a:solidFill>
                <a:latin typeface="Arial MT"/>
                <a:cs typeface="Arial MT"/>
              </a:rPr>
              <a:t> </a:t>
            </a:r>
            <a:r>
              <a:rPr sz="1250" dirty="0">
                <a:solidFill>
                  <a:srgbClr val="FFFFFF"/>
                </a:solidFill>
                <a:latin typeface="Arial MT"/>
                <a:cs typeface="Arial MT"/>
              </a:rPr>
              <a:t>like</a:t>
            </a:r>
            <a:r>
              <a:rPr sz="1250" spc="25" dirty="0">
                <a:solidFill>
                  <a:srgbClr val="FFFFFF"/>
                </a:solidFill>
                <a:latin typeface="Arial MT"/>
                <a:cs typeface="Arial MT"/>
              </a:rPr>
              <a:t> </a:t>
            </a:r>
            <a:r>
              <a:rPr sz="1250" dirty="0">
                <a:solidFill>
                  <a:srgbClr val="FFFFFF"/>
                </a:solidFill>
                <a:latin typeface="Arial MT"/>
                <a:cs typeface="Arial MT"/>
              </a:rPr>
              <a:t>a</a:t>
            </a:r>
            <a:r>
              <a:rPr sz="1250" spc="30" dirty="0">
                <a:solidFill>
                  <a:srgbClr val="FFFFFF"/>
                </a:solidFill>
                <a:latin typeface="Arial MT"/>
                <a:cs typeface="Arial MT"/>
              </a:rPr>
              <a:t> </a:t>
            </a:r>
            <a:r>
              <a:rPr sz="1250" spc="-10" dirty="0">
                <a:solidFill>
                  <a:srgbClr val="FFFFFF"/>
                </a:solidFill>
                <a:latin typeface="Arial MT"/>
                <a:cs typeface="Arial MT"/>
              </a:rPr>
              <a:t>Botev, </a:t>
            </a:r>
            <a:r>
              <a:rPr sz="1250" dirty="0">
                <a:solidFill>
                  <a:srgbClr val="FFFFFF"/>
                </a:solidFill>
                <a:latin typeface="Arial MT"/>
                <a:cs typeface="Arial MT"/>
              </a:rPr>
              <a:t>Stay</a:t>
            </a:r>
            <a:r>
              <a:rPr sz="1250" spc="20" dirty="0">
                <a:solidFill>
                  <a:srgbClr val="FFFFFF"/>
                </a:solidFill>
                <a:latin typeface="Arial MT"/>
                <a:cs typeface="Arial MT"/>
              </a:rPr>
              <a:t> </a:t>
            </a:r>
            <a:r>
              <a:rPr sz="1250" dirty="0">
                <a:solidFill>
                  <a:srgbClr val="FFFFFF"/>
                </a:solidFill>
                <a:latin typeface="Arial MT"/>
                <a:cs typeface="Arial MT"/>
              </a:rPr>
              <a:t>in</a:t>
            </a:r>
            <a:r>
              <a:rPr sz="1250" spc="25" dirty="0">
                <a:solidFill>
                  <a:srgbClr val="FFFFFF"/>
                </a:solidFill>
                <a:latin typeface="Arial MT"/>
                <a:cs typeface="Arial MT"/>
              </a:rPr>
              <a:t> </a:t>
            </a:r>
            <a:r>
              <a:rPr sz="1250" dirty="0">
                <a:solidFill>
                  <a:srgbClr val="FFFFFF"/>
                </a:solidFill>
                <a:latin typeface="Arial MT"/>
                <a:cs typeface="Arial MT"/>
              </a:rPr>
              <a:t>our</a:t>
            </a:r>
            <a:r>
              <a:rPr sz="1250" spc="20" dirty="0">
                <a:solidFill>
                  <a:srgbClr val="FFFFFF"/>
                </a:solidFill>
                <a:latin typeface="Arial MT"/>
                <a:cs typeface="Arial MT"/>
              </a:rPr>
              <a:t> </a:t>
            </a:r>
            <a:r>
              <a:rPr sz="1250" spc="-10" dirty="0">
                <a:solidFill>
                  <a:srgbClr val="FFFFFF"/>
                </a:solidFill>
                <a:latin typeface="Arial MT"/>
                <a:cs typeface="Arial MT"/>
              </a:rPr>
              <a:t>souls!</a:t>
            </a:r>
            <a:endParaRPr sz="1250">
              <a:latin typeface="Arial MT"/>
              <a:cs typeface="Arial MT"/>
            </a:endParaRPr>
          </a:p>
          <a:p>
            <a:pPr>
              <a:lnSpc>
                <a:spcPct val="100000"/>
              </a:lnSpc>
              <a:spcBef>
                <a:spcPts val="1325"/>
              </a:spcBef>
            </a:pPr>
            <a:endParaRPr sz="1250">
              <a:latin typeface="Arial MT"/>
              <a:cs typeface="Arial MT"/>
            </a:endParaRPr>
          </a:p>
          <a:p>
            <a:pPr marL="198120" indent="-179705">
              <a:lnSpc>
                <a:spcPct val="100000"/>
              </a:lnSpc>
              <a:buAutoNum type="arabicPeriod" startAt="2"/>
              <a:tabLst>
                <a:tab pos="198120" algn="l"/>
              </a:tabLst>
            </a:pPr>
            <a:r>
              <a:rPr sz="1250" dirty="0">
                <a:solidFill>
                  <a:srgbClr val="FFFFFF"/>
                </a:solidFill>
                <a:latin typeface="Arial MT"/>
                <a:cs typeface="Arial MT"/>
              </a:rPr>
              <a:t>Dear</a:t>
            </a:r>
            <a:r>
              <a:rPr sz="1250" spc="30" dirty="0">
                <a:solidFill>
                  <a:srgbClr val="FFFFFF"/>
                </a:solidFill>
                <a:latin typeface="Arial MT"/>
                <a:cs typeface="Arial MT"/>
              </a:rPr>
              <a:t> </a:t>
            </a:r>
            <a:r>
              <a:rPr sz="1250" dirty="0">
                <a:solidFill>
                  <a:srgbClr val="FFFFFF"/>
                </a:solidFill>
                <a:latin typeface="Arial MT"/>
                <a:cs typeface="Arial MT"/>
              </a:rPr>
              <a:t>teachers</a:t>
            </a:r>
            <a:r>
              <a:rPr sz="1250" spc="30" dirty="0">
                <a:solidFill>
                  <a:srgbClr val="FFFFFF"/>
                </a:solidFill>
                <a:latin typeface="Arial MT"/>
                <a:cs typeface="Arial MT"/>
              </a:rPr>
              <a:t> </a:t>
            </a:r>
            <a:r>
              <a:rPr sz="1250" dirty="0">
                <a:solidFill>
                  <a:srgbClr val="FFFFFF"/>
                </a:solidFill>
                <a:latin typeface="Arial MT"/>
                <a:cs typeface="Arial MT"/>
              </a:rPr>
              <a:t>with</a:t>
            </a:r>
            <a:r>
              <a:rPr sz="1250" spc="35" dirty="0">
                <a:solidFill>
                  <a:srgbClr val="FFFFFF"/>
                </a:solidFill>
                <a:latin typeface="Arial MT"/>
                <a:cs typeface="Arial MT"/>
              </a:rPr>
              <a:t> </a:t>
            </a:r>
            <a:r>
              <a:rPr sz="1250" dirty="0">
                <a:solidFill>
                  <a:srgbClr val="FFFFFF"/>
                </a:solidFill>
                <a:latin typeface="Arial MT"/>
                <a:cs typeface="Arial MT"/>
              </a:rPr>
              <a:t>a</a:t>
            </a:r>
            <a:r>
              <a:rPr sz="1250" spc="30" dirty="0">
                <a:solidFill>
                  <a:srgbClr val="FFFFFF"/>
                </a:solidFill>
                <a:latin typeface="Arial MT"/>
                <a:cs typeface="Arial MT"/>
              </a:rPr>
              <a:t> </a:t>
            </a:r>
            <a:r>
              <a:rPr sz="1250" dirty="0">
                <a:solidFill>
                  <a:srgbClr val="FFFFFF"/>
                </a:solidFill>
                <a:latin typeface="Arial MT"/>
                <a:cs typeface="Arial MT"/>
              </a:rPr>
              <a:t>noble</a:t>
            </a:r>
            <a:r>
              <a:rPr sz="1250" spc="35" dirty="0">
                <a:solidFill>
                  <a:srgbClr val="FFFFFF"/>
                </a:solidFill>
                <a:latin typeface="Arial MT"/>
                <a:cs typeface="Arial MT"/>
              </a:rPr>
              <a:t> </a:t>
            </a:r>
            <a:r>
              <a:rPr sz="1250" spc="-10" dirty="0">
                <a:solidFill>
                  <a:srgbClr val="FFFFFF"/>
                </a:solidFill>
                <a:latin typeface="Arial MT"/>
                <a:cs typeface="Arial MT"/>
              </a:rPr>
              <a:t>spirit</a:t>
            </a:r>
            <a:endParaRPr sz="1250">
              <a:latin typeface="Arial MT"/>
              <a:cs typeface="Arial MT"/>
            </a:endParaRPr>
          </a:p>
          <a:p>
            <a:pPr marL="26034" marR="118745">
              <a:lnSpc>
                <a:spcPct val="230100"/>
              </a:lnSpc>
              <a:spcBef>
                <a:spcPts val="305"/>
              </a:spcBef>
            </a:pPr>
            <a:r>
              <a:rPr sz="1050" dirty="0">
                <a:solidFill>
                  <a:srgbClr val="FFFFFF"/>
                </a:solidFill>
                <a:latin typeface="Arial MT"/>
                <a:cs typeface="Arial MT"/>
              </a:rPr>
              <a:t>centuries-old</a:t>
            </a:r>
            <a:r>
              <a:rPr sz="1050" spc="65" dirty="0">
                <a:solidFill>
                  <a:srgbClr val="FFFFFF"/>
                </a:solidFill>
                <a:latin typeface="Arial MT"/>
                <a:cs typeface="Arial MT"/>
              </a:rPr>
              <a:t> </a:t>
            </a:r>
            <a:r>
              <a:rPr sz="1050" dirty="0">
                <a:solidFill>
                  <a:srgbClr val="FFFFFF"/>
                </a:solidFill>
                <a:latin typeface="Arial MT"/>
                <a:cs typeface="Arial MT"/>
              </a:rPr>
              <a:t>traditions</a:t>
            </a:r>
            <a:r>
              <a:rPr sz="1050" spc="65" dirty="0">
                <a:solidFill>
                  <a:srgbClr val="FFFFFF"/>
                </a:solidFill>
                <a:latin typeface="Arial MT"/>
                <a:cs typeface="Arial MT"/>
              </a:rPr>
              <a:t> </a:t>
            </a:r>
            <a:r>
              <a:rPr sz="1050" dirty="0">
                <a:solidFill>
                  <a:srgbClr val="FFFFFF"/>
                </a:solidFill>
                <a:latin typeface="Arial MT"/>
                <a:cs typeface="Arial MT"/>
              </a:rPr>
              <a:t>are</a:t>
            </a:r>
            <a:r>
              <a:rPr sz="1050" spc="70" dirty="0">
                <a:solidFill>
                  <a:srgbClr val="FFFFFF"/>
                </a:solidFill>
                <a:latin typeface="Arial MT"/>
                <a:cs typeface="Arial MT"/>
              </a:rPr>
              <a:t> </a:t>
            </a:r>
            <a:r>
              <a:rPr sz="1050" dirty="0">
                <a:solidFill>
                  <a:srgbClr val="FFFFFF"/>
                </a:solidFill>
                <a:latin typeface="Arial MT"/>
                <a:cs typeface="Arial MT"/>
              </a:rPr>
              <a:t>preserved</a:t>
            </a:r>
            <a:r>
              <a:rPr sz="1050" spc="65" dirty="0">
                <a:solidFill>
                  <a:srgbClr val="FFFFFF"/>
                </a:solidFill>
                <a:latin typeface="Arial MT"/>
                <a:cs typeface="Arial MT"/>
              </a:rPr>
              <a:t> </a:t>
            </a:r>
            <a:r>
              <a:rPr sz="1050" dirty="0">
                <a:solidFill>
                  <a:srgbClr val="FFFFFF"/>
                </a:solidFill>
                <a:latin typeface="Arial MT"/>
                <a:cs typeface="Arial MT"/>
              </a:rPr>
              <a:t>even</a:t>
            </a:r>
            <a:r>
              <a:rPr sz="1050" spc="70" dirty="0">
                <a:solidFill>
                  <a:srgbClr val="FFFFFF"/>
                </a:solidFill>
                <a:latin typeface="Arial MT"/>
                <a:cs typeface="Arial MT"/>
              </a:rPr>
              <a:t> </a:t>
            </a:r>
            <a:r>
              <a:rPr sz="1050" spc="-10" dirty="0">
                <a:solidFill>
                  <a:srgbClr val="FFFFFF"/>
                </a:solidFill>
                <a:latin typeface="Arial MT"/>
                <a:cs typeface="Arial MT"/>
              </a:rPr>
              <a:t>today, </a:t>
            </a:r>
            <a:r>
              <a:rPr sz="1250" dirty="0">
                <a:solidFill>
                  <a:srgbClr val="FFFFFF"/>
                </a:solidFill>
                <a:latin typeface="Arial MT"/>
                <a:cs typeface="Arial MT"/>
              </a:rPr>
              <a:t>They</a:t>
            </a:r>
            <a:r>
              <a:rPr sz="1250" spc="25" dirty="0">
                <a:solidFill>
                  <a:srgbClr val="FFFFFF"/>
                </a:solidFill>
                <a:latin typeface="Arial MT"/>
                <a:cs typeface="Arial MT"/>
              </a:rPr>
              <a:t> </a:t>
            </a:r>
            <a:r>
              <a:rPr sz="1250" dirty="0">
                <a:solidFill>
                  <a:srgbClr val="FFFFFF"/>
                </a:solidFill>
                <a:latin typeface="Arial MT"/>
                <a:cs typeface="Arial MT"/>
              </a:rPr>
              <a:t>teach</a:t>
            </a:r>
            <a:r>
              <a:rPr sz="1250" spc="30" dirty="0">
                <a:solidFill>
                  <a:srgbClr val="FFFFFF"/>
                </a:solidFill>
                <a:latin typeface="Arial MT"/>
                <a:cs typeface="Arial MT"/>
              </a:rPr>
              <a:t> </a:t>
            </a:r>
            <a:r>
              <a:rPr sz="1250" dirty="0">
                <a:solidFill>
                  <a:srgbClr val="FFFFFF"/>
                </a:solidFill>
                <a:latin typeface="Arial MT"/>
                <a:cs typeface="Arial MT"/>
              </a:rPr>
              <a:t>us</a:t>
            </a:r>
            <a:r>
              <a:rPr sz="1250" spc="25" dirty="0">
                <a:solidFill>
                  <a:srgbClr val="FFFFFF"/>
                </a:solidFill>
                <a:latin typeface="Arial MT"/>
                <a:cs typeface="Arial MT"/>
              </a:rPr>
              <a:t> </a:t>
            </a:r>
            <a:r>
              <a:rPr sz="1250" dirty="0">
                <a:solidFill>
                  <a:srgbClr val="FFFFFF"/>
                </a:solidFill>
                <a:latin typeface="Arial MT"/>
                <a:cs typeface="Arial MT"/>
              </a:rPr>
              <a:t>to</a:t>
            </a:r>
            <a:r>
              <a:rPr sz="1250" spc="30" dirty="0">
                <a:solidFill>
                  <a:srgbClr val="FFFFFF"/>
                </a:solidFill>
                <a:latin typeface="Arial MT"/>
                <a:cs typeface="Arial MT"/>
              </a:rPr>
              <a:t> </a:t>
            </a:r>
            <a:r>
              <a:rPr sz="1250" dirty="0">
                <a:solidFill>
                  <a:srgbClr val="FFFFFF"/>
                </a:solidFill>
                <a:latin typeface="Arial MT"/>
                <a:cs typeface="Arial MT"/>
              </a:rPr>
              <a:t>honor</a:t>
            </a:r>
            <a:r>
              <a:rPr sz="1250" spc="25" dirty="0">
                <a:solidFill>
                  <a:srgbClr val="FFFFFF"/>
                </a:solidFill>
                <a:latin typeface="Arial MT"/>
                <a:cs typeface="Arial MT"/>
              </a:rPr>
              <a:t> </a:t>
            </a:r>
            <a:r>
              <a:rPr sz="1250" dirty="0">
                <a:solidFill>
                  <a:srgbClr val="FFFFFF"/>
                </a:solidFill>
                <a:latin typeface="Arial MT"/>
                <a:cs typeface="Arial MT"/>
              </a:rPr>
              <a:t>our</a:t>
            </a:r>
            <a:r>
              <a:rPr sz="1250" spc="30" dirty="0">
                <a:solidFill>
                  <a:srgbClr val="FFFFFF"/>
                </a:solidFill>
                <a:latin typeface="Arial MT"/>
                <a:cs typeface="Arial MT"/>
              </a:rPr>
              <a:t> </a:t>
            </a:r>
            <a:r>
              <a:rPr sz="1250" dirty="0">
                <a:solidFill>
                  <a:srgbClr val="FFFFFF"/>
                </a:solidFill>
                <a:latin typeface="Arial MT"/>
                <a:cs typeface="Arial MT"/>
              </a:rPr>
              <a:t>dear</a:t>
            </a:r>
            <a:r>
              <a:rPr sz="1250" spc="25" dirty="0">
                <a:solidFill>
                  <a:srgbClr val="FFFFFF"/>
                </a:solidFill>
                <a:latin typeface="Arial MT"/>
                <a:cs typeface="Arial MT"/>
              </a:rPr>
              <a:t> </a:t>
            </a:r>
            <a:r>
              <a:rPr sz="1250" spc="-10" dirty="0">
                <a:solidFill>
                  <a:srgbClr val="FFFFFF"/>
                </a:solidFill>
                <a:latin typeface="Arial MT"/>
                <a:cs typeface="Arial MT"/>
              </a:rPr>
              <a:t>homeland, </a:t>
            </a:r>
            <a:r>
              <a:rPr sz="1250" dirty="0">
                <a:solidFill>
                  <a:srgbClr val="FFFFFF"/>
                </a:solidFill>
                <a:latin typeface="Arial MT"/>
                <a:cs typeface="Arial MT"/>
              </a:rPr>
              <a:t>We</a:t>
            </a:r>
            <a:r>
              <a:rPr sz="1250" spc="25" dirty="0">
                <a:solidFill>
                  <a:srgbClr val="FFFFFF"/>
                </a:solidFill>
                <a:latin typeface="Arial MT"/>
                <a:cs typeface="Arial MT"/>
              </a:rPr>
              <a:t> </a:t>
            </a:r>
            <a:r>
              <a:rPr sz="1250" dirty="0">
                <a:solidFill>
                  <a:srgbClr val="FFFFFF"/>
                </a:solidFill>
                <a:latin typeface="Arial MT"/>
                <a:cs typeface="Arial MT"/>
              </a:rPr>
              <a:t>carry</a:t>
            </a:r>
            <a:r>
              <a:rPr sz="1250" spc="25" dirty="0">
                <a:solidFill>
                  <a:srgbClr val="FFFFFF"/>
                </a:solidFill>
                <a:latin typeface="Arial MT"/>
                <a:cs typeface="Arial MT"/>
              </a:rPr>
              <a:t> </a:t>
            </a:r>
            <a:r>
              <a:rPr sz="1250" dirty="0">
                <a:solidFill>
                  <a:srgbClr val="FFFFFF"/>
                </a:solidFill>
                <a:latin typeface="Arial MT"/>
                <a:cs typeface="Arial MT"/>
              </a:rPr>
              <a:t>the</a:t>
            </a:r>
            <a:r>
              <a:rPr sz="1250" spc="25" dirty="0">
                <a:solidFill>
                  <a:srgbClr val="FFFFFF"/>
                </a:solidFill>
                <a:latin typeface="Arial MT"/>
                <a:cs typeface="Arial MT"/>
              </a:rPr>
              <a:t> </a:t>
            </a:r>
            <a:r>
              <a:rPr sz="1250" dirty="0">
                <a:solidFill>
                  <a:srgbClr val="FFFFFF"/>
                </a:solidFill>
                <a:latin typeface="Arial MT"/>
                <a:cs typeface="Arial MT"/>
              </a:rPr>
              <a:t>Botev</a:t>
            </a:r>
            <a:r>
              <a:rPr sz="1250" spc="25" dirty="0">
                <a:solidFill>
                  <a:srgbClr val="FFFFFF"/>
                </a:solidFill>
                <a:latin typeface="Arial MT"/>
                <a:cs typeface="Arial MT"/>
              </a:rPr>
              <a:t> </a:t>
            </a:r>
            <a:r>
              <a:rPr sz="1250" dirty="0">
                <a:solidFill>
                  <a:srgbClr val="FFFFFF"/>
                </a:solidFill>
                <a:latin typeface="Arial MT"/>
                <a:cs typeface="Arial MT"/>
              </a:rPr>
              <a:t>faith</a:t>
            </a:r>
            <a:r>
              <a:rPr sz="1250" spc="25" dirty="0">
                <a:solidFill>
                  <a:srgbClr val="FFFFFF"/>
                </a:solidFill>
                <a:latin typeface="Arial MT"/>
                <a:cs typeface="Arial MT"/>
              </a:rPr>
              <a:t> </a:t>
            </a:r>
            <a:r>
              <a:rPr sz="1250" dirty="0">
                <a:solidFill>
                  <a:srgbClr val="FFFFFF"/>
                </a:solidFill>
                <a:latin typeface="Arial MT"/>
                <a:cs typeface="Arial MT"/>
              </a:rPr>
              <a:t>with</a:t>
            </a:r>
            <a:r>
              <a:rPr sz="1250" spc="25" dirty="0">
                <a:solidFill>
                  <a:srgbClr val="FFFFFF"/>
                </a:solidFill>
                <a:latin typeface="Arial MT"/>
                <a:cs typeface="Arial MT"/>
              </a:rPr>
              <a:t> </a:t>
            </a:r>
            <a:r>
              <a:rPr sz="1250" spc="-10" dirty="0">
                <a:solidFill>
                  <a:srgbClr val="FFFFFF"/>
                </a:solidFill>
                <a:latin typeface="Arial MT"/>
                <a:cs typeface="Arial MT"/>
              </a:rPr>
              <a:t>honor!</a:t>
            </a:r>
            <a:endParaRPr sz="125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2781896" y="2880550"/>
            <a:ext cx="6913880" cy="675005"/>
          </a:xfrm>
          <a:prstGeom prst="rect">
            <a:avLst/>
          </a:prstGeom>
        </p:spPr>
        <p:txBody>
          <a:bodyPr vert="horz" wrap="square" lIns="0" tIns="13970" rIns="0" bIns="0" rtlCol="0">
            <a:spAutoFit/>
          </a:bodyPr>
          <a:lstStyle/>
          <a:p>
            <a:pPr marL="12700">
              <a:lnSpc>
                <a:spcPct val="100000"/>
              </a:lnSpc>
              <a:spcBef>
                <a:spcPts val="110"/>
              </a:spcBef>
            </a:pPr>
            <a:r>
              <a:rPr sz="4250" dirty="0"/>
              <a:t>Thank you for your </a:t>
            </a:r>
            <a:r>
              <a:rPr sz="4250" spc="-10" dirty="0"/>
              <a:t>attention!</a:t>
            </a:r>
            <a:endParaRPr sz="4250"/>
          </a:p>
        </p:txBody>
      </p:sp>
      <p:sp>
        <p:nvSpPr>
          <p:cNvPr id="4" name="object 4"/>
          <p:cNvSpPr txBox="1"/>
          <p:nvPr/>
        </p:nvSpPr>
        <p:spPr>
          <a:xfrm>
            <a:off x="114935" y="28343"/>
            <a:ext cx="1205230" cy="129539"/>
          </a:xfrm>
          <a:prstGeom prst="rect">
            <a:avLst/>
          </a:prstGeom>
        </p:spPr>
        <p:txBody>
          <a:bodyPr vert="horz" wrap="square" lIns="0" tIns="16510" rIns="0" bIns="0" rtlCol="0">
            <a:spAutoFit/>
          </a:bodyPr>
          <a:lstStyle/>
          <a:p>
            <a:pPr marL="12700">
              <a:lnSpc>
                <a:spcPct val="100000"/>
              </a:lnSpc>
              <a:spcBef>
                <a:spcPts val="130"/>
              </a:spcBef>
            </a:pPr>
            <a:r>
              <a:rPr sz="650" dirty="0">
                <a:latin typeface="Arial MT"/>
                <a:cs typeface="Arial MT"/>
              </a:rPr>
              <a:t>Machine</a:t>
            </a:r>
            <a:r>
              <a:rPr sz="650" spc="85" dirty="0">
                <a:latin typeface="Arial MT"/>
                <a:cs typeface="Arial MT"/>
              </a:rPr>
              <a:t> </a:t>
            </a:r>
            <a:r>
              <a:rPr sz="650" dirty="0">
                <a:latin typeface="Arial MT"/>
                <a:cs typeface="Arial MT"/>
              </a:rPr>
              <a:t>Translated</a:t>
            </a:r>
            <a:r>
              <a:rPr sz="650" spc="90" dirty="0">
                <a:latin typeface="Arial MT"/>
                <a:cs typeface="Arial MT"/>
              </a:rPr>
              <a:t> </a:t>
            </a:r>
            <a:r>
              <a:rPr sz="650" dirty="0">
                <a:latin typeface="Arial MT"/>
                <a:cs typeface="Arial MT"/>
              </a:rPr>
              <a:t>by</a:t>
            </a:r>
            <a:r>
              <a:rPr sz="650" spc="85" dirty="0">
                <a:latin typeface="Arial MT"/>
                <a:cs typeface="Arial MT"/>
              </a:rPr>
              <a:t> </a:t>
            </a:r>
            <a:r>
              <a:rPr sz="650" spc="-10" dirty="0">
                <a:latin typeface="Arial MT"/>
                <a:cs typeface="Arial MT"/>
              </a:rPr>
              <a:t>Google</a:t>
            </a:r>
            <a:endParaRPr sz="65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373010" y="554059"/>
            <a:ext cx="3269615" cy="680085"/>
          </a:xfrm>
          <a:prstGeom prst="rect">
            <a:avLst/>
          </a:prstGeom>
        </p:spPr>
        <p:txBody>
          <a:bodyPr vert="horz" wrap="square" lIns="0" tIns="12065" rIns="0" bIns="0" rtlCol="0">
            <a:spAutoFit/>
          </a:bodyPr>
          <a:lstStyle/>
          <a:p>
            <a:pPr marL="12700">
              <a:lnSpc>
                <a:spcPct val="100000"/>
              </a:lnSpc>
              <a:spcBef>
                <a:spcPts val="95"/>
              </a:spcBef>
            </a:pPr>
            <a:r>
              <a:rPr sz="4300" spc="-10" dirty="0"/>
              <a:t>BIOGRAPHY</a:t>
            </a:r>
            <a:endParaRPr sz="4300"/>
          </a:p>
        </p:txBody>
      </p:sp>
      <p:sp>
        <p:nvSpPr>
          <p:cNvPr id="4" name="object 4"/>
          <p:cNvSpPr txBox="1">
            <a:spLocks noGrp="1"/>
          </p:cNvSpPr>
          <p:nvPr>
            <p:ph type="body" idx="1"/>
          </p:nvPr>
        </p:nvSpPr>
        <p:spPr>
          <a:prstGeom prst="rect">
            <a:avLst/>
          </a:prstGeom>
        </p:spPr>
        <p:txBody>
          <a:bodyPr vert="horz" wrap="square" lIns="0" tIns="12065" rIns="0" bIns="0" rtlCol="0">
            <a:spAutoFit/>
          </a:bodyPr>
          <a:lstStyle/>
          <a:p>
            <a:pPr marL="40005" marR="3113405" indent="-27940">
              <a:lnSpc>
                <a:spcPct val="106700"/>
              </a:lnSpc>
              <a:spcBef>
                <a:spcPts val="95"/>
              </a:spcBef>
            </a:pPr>
            <a:r>
              <a:rPr dirty="0"/>
              <a:t>Hristo Botev Petkov, known as </a:t>
            </a:r>
            <a:r>
              <a:rPr spc="-10" dirty="0"/>
              <a:t>Hristo Botev,</a:t>
            </a:r>
          </a:p>
          <a:p>
            <a:pPr marL="28575" marR="1203960" indent="-5080">
              <a:lnSpc>
                <a:spcPct val="111000"/>
              </a:lnSpc>
              <a:spcBef>
                <a:spcPts val="225"/>
              </a:spcBef>
            </a:pPr>
            <a:r>
              <a:rPr dirty="0"/>
              <a:t>is </a:t>
            </a:r>
            <a:r>
              <a:rPr dirty="0">
                <a:solidFill>
                  <a:srgbClr val="0563C1"/>
                </a:solidFill>
                <a:hlinkClick r:id="rId3"/>
              </a:rPr>
              <a:t>Bulgarian</a:t>
            </a:r>
            <a:r>
              <a:rPr dirty="0">
                <a:solidFill>
                  <a:srgbClr val="0563C1"/>
                </a:solidFill>
              </a:rPr>
              <a:t> </a:t>
            </a:r>
            <a:r>
              <a:rPr dirty="0"/>
              <a:t>revolutionary, poet and publicist. He </a:t>
            </a:r>
            <a:r>
              <a:rPr spc="-25" dirty="0"/>
              <a:t>is </a:t>
            </a:r>
            <a:r>
              <a:rPr dirty="0"/>
              <a:t>considered a national hero and one of the </a:t>
            </a:r>
            <a:r>
              <a:rPr spc="-20" dirty="0"/>
              <a:t>most</a:t>
            </a:r>
          </a:p>
          <a:p>
            <a:pPr marL="34290">
              <a:lnSpc>
                <a:spcPct val="100000"/>
              </a:lnSpc>
              <a:spcBef>
                <a:spcPts val="275"/>
              </a:spcBef>
            </a:pPr>
            <a:r>
              <a:rPr dirty="0"/>
              <a:t>prominent Bulgarians of the Bulgarian Renaissance </a:t>
            </a:r>
            <a:r>
              <a:rPr spc="-10" dirty="0"/>
              <a:t>period.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533445" y="1572483"/>
            <a:ext cx="9714865" cy="3098800"/>
          </a:xfrm>
          <a:prstGeom prst="rect">
            <a:avLst/>
          </a:prstGeom>
        </p:spPr>
        <p:txBody>
          <a:bodyPr vert="horz" wrap="square" lIns="0" tIns="12065" rIns="0" bIns="0" rtlCol="0">
            <a:spAutoFit/>
          </a:bodyPr>
          <a:lstStyle/>
          <a:p>
            <a:pPr marL="26034" marR="5080" indent="15240">
              <a:lnSpc>
                <a:spcPct val="132600"/>
              </a:lnSpc>
              <a:spcBef>
                <a:spcPts val="95"/>
              </a:spcBef>
            </a:pPr>
            <a:r>
              <a:rPr sz="1900" dirty="0">
                <a:solidFill>
                  <a:srgbClr val="FFFFFF"/>
                </a:solidFill>
                <a:latin typeface="Arial MT"/>
                <a:cs typeface="Arial MT"/>
              </a:rPr>
              <a:t>He</a:t>
            </a:r>
            <a:r>
              <a:rPr sz="1900" spc="40" dirty="0">
                <a:solidFill>
                  <a:srgbClr val="FFFFFF"/>
                </a:solidFill>
                <a:latin typeface="Arial MT"/>
                <a:cs typeface="Arial MT"/>
              </a:rPr>
              <a:t> </a:t>
            </a:r>
            <a:r>
              <a:rPr sz="1900" dirty="0">
                <a:solidFill>
                  <a:srgbClr val="FFFFFF"/>
                </a:solidFill>
                <a:latin typeface="Arial MT"/>
                <a:cs typeface="Arial MT"/>
              </a:rPr>
              <a:t>was</a:t>
            </a:r>
            <a:r>
              <a:rPr sz="1900" spc="45" dirty="0">
                <a:solidFill>
                  <a:srgbClr val="FFFFFF"/>
                </a:solidFill>
                <a:latin typeface="Arial MT"/>
                <a:cs typeface="Arial MT"/>
              </a:rPr>
              <a:t> </a:t>
            </a:r>
            <a:r>
              <a:rPr sz="1900" dirty="0">
                <a:solidFill>
                  <a:srgbClr val="FFFFFF"/>
                </a:solidFill>
                <a:latin typeface="Arial MT"/>
                <a:cs typeface="Arial MT"/>
              </a:rPr>
              <a:t>born</a:t>
            </a:r>
            <a:r>
              <a:rPr sz="1900" spc="45" dirty="0">
                <a:solidFill>
                  <a:srgbClr val="FFFFFF"/>
                </a:solidFill>
                <a:latin typeface="Arial MT"/>
                <a:cs typeface="Arial MT"/>
              </a:rPr>
              <a:t> </a:t>
            </a:r>
            <a:r>
              <a:rPr sz="1900" dirty="0">
                <a:solidFill>
                  <a:srgbClr val="FFFFFF"/>
                </a:solidFill>
                <a:latin typeface="Arial MT"/>
                <a:cs typeface="Arial MT"/>
              </a:rPr>
              <a:t>on</a:t>
            </a:r>
            <a:r>
              <a:rPr sz="1900" spc="40" dirty="0">
                <a:solidFill>
                  <a:srgbClr val="FFFFFF"/>
                </a:solidFill>
                <a:latin typeface="Arial MT"/>
                <a:cs typeface="Arial MT"/>
              </a:rPr>
              <a:t> </a:t>
            </a:r>
            <a:r>
              <a:rPr sz="1900" dirty="0">
                <a:solidFill>
                  <a:srgbClr val="FFFFFF"/>
                </a:solidFill>
                <a:latin typeface="Arial MT"/>
                <a:cs typeface="Arial MT"/>
              </a:rPr>
              <a:t>January</a:t>
            </a:r>
            <a:r>
              <a:rPr sz="1900" spc="45" dirty="0">
                <a:solidFill>
                  <a:srgbClr val="FFFFFF"/>
                </a:solidFill>
                <a:latin typeface="Arial MT"/>
                <a:cs typeface="Arial MT"/>
              </a:rPr>
              <a:t> </a:t>
            </a:r>
            <a:r>
              <a:rPr sz="1900" dirty="0">
                <a:solidFill>
                  <a:srgbClr val="FFFFFF"/>
                </a:solidFill>
                <a:latin typeface="Arial MT"/>
                <a:cs typeface="Arial MT"/>
              </a:rPr>
              <a:t>6,</a:t>
            </a:r>
            <a:r>
              <a:rPr sz="1900" spc="45" dirty="0">
                <a:solidFill>
                  <a:srgbClr val="FFFFFF"/>
                </a:solidFill>
                <a:latin typeface="Arial MT"/>
                <a:cs typeface="Arial MT"/>
              </a:rPr>
              <a:t> </a:t>
            </a:r>
            <a:r>
              <a:rPr sz="1900" dirty="0">
                <a:solidFill>
                  <a:srgbClr val="FFFFFF"/>
                </a:solidFill>
                <a:latin typeface="Arial MT"/>
                <a:cs typeface="Arial MT"/>
              </a:rPr>
              <a:t>1848</a:t>
            </a:r>
            <a:r>
              <a:rPr sz="1900" spc="40" dirty="0">
                <a:solidFill>
                  <a:srgbClr val="FFFFFF"/>
                </a:solidFill>
                <a:latin typeface="Arial MT"/>
                <a:cs typeface="Arial MT"/>
              </a:rPr>
              <a:t> </a:t>
            </a:r>
            <a:r>
              <a:rPr sz="1900" dirty="0">
                <a:solidFill>
                  <a:srgbClr val="FFFFFF"/>
                </a:solidFill>
                <a:latin typeface="Arial MT"/>
                <a:cs typeface="Arial MT"/>
              </a:rPr>
              <a:t>(December</a:t>
            </a:r>
            <a:r>
              <a:rPr sz="1900" spc="45" dirty="0">
                <a:solidFill>
                  <a:srgbClr val="FFFFFF"/>
                </a:solidFill>
                <a:latin typeface="Arial MT"/>
                <a:cs typeface="Arial MT"/>
              </a:rPr>
              <a:t> </a:t>
            </a:r>
            <a:r>
              <a:rPr sz="1900" dirty="0">
                <a:solidFill>
                  <a:srgbClr val="FFFFFF"/>
                </a:solidFill>
                <a:latin typeface="Arial MT"/>
                <a:cs typeface="Arial MT"/>
              </a:rPr>
              <a:t>25,</a:t>
            </a:r>
            <a:r>
              <a:rPr sz="1900" spc="45" dirty="0">
                <a:solidFill>
                  <a:srgbClr val="FFFFFF"/>
                </a:solidFill>
                <a:latin typeface="Arial MT"/>
                <a:cs typeface="Arial MT"/>
              </a:rPr>
              <a:t> </a:t>
            </a:r>
            <a:r>
              <a:rPr sz="1900" dirty="0">
                <a:solidFill>
                  <a:srgbClr val="FFFFFF"/>
                </a:solidFill>
                <a:latin typeface="Arial MT"/>
                <a:cs typeface="Arial MT"/>
              </a:rPr>
              <a:t>1847</a:t>
            </a:r>
            <a:r>
              <a:rPr sz="1900" spc="45" dirty="0">
                <a:solidFill>
                  <a:srgbClr val="FFFFFF"/>
                </a:solidFill>
                <a:latin typeface="Arial MT"/>
                <a:cs typeface="Arial MT"/>
              </a:rPr>
              <a:t> </a:t>
            </a:r>
            <a:r>
              <a:rPr sz="1900" dirty="0">
                <a:solidFill>
                  <a:srgbClr val="FFFFFF"/>
                </a:solidFill>
                <a:latin typeface="Arial MT"/>
                <a:cs typeface="Arial MT"/>
              </a:rPr>
              <a:t>old</a:t>
            </a:r>
            <a:r>
              <a:rPr sz="1900" spc="40" dirty="0">
                <a:solidFill>
                  <a:srgbClr val="FFFFFF"/>
                </a:solidFill>
                <a:latin typeface="Arial MT"/>
                <a:cs typeface="Arial MT"/>
              </a:rPr>
              <a:t> </a:t>
            </a:r>
            <a:r>
              <a:rPr sz="1900" dirty="0">
                <a:solidFill>
                  <a:srgbClr val="FFFFFF"/>
                </a:solidFill>
                <a:latin typeface="Arial MT"/>
                <a:cs typeface="Arial MT"/>
              </a:rPr>
              <a:t>style)</a:t>
            </a:r>
            <a:r>
              <a:rPr sz="1900" spc="45" dirty="0">
                <a:solidFill>
                  <a:srgbClr val="FFFFFF"/>
                </a:solidFill>
                <a:latin typeface="Arial MT"/>
                <a:cs typeface="Arial MT"/>
              </a:rPr>
              <a:t> </a:t>
            </a:r>
            <a:r>
              <a:rPr sz="1900" dirty="0">
                <a:solidFill>
                  <a:srgbClr val="FFFFFF"/>
                </a:solidFill>
                <a:latin typeface="Arial MT"/>
                <a:cs typeface="Arial MT"/>
              </a:rPr>
              <a:t>in</a:t>
            </a:r>
            <a:r>
              <a:rPr sz="1900" spc="45" dirty="0">
                <a:solidFill>
                  <a:srgbClr val="FFFFFF"/>
                </a:solidFill>
                <a:latin typeface="Arial MT"/>
                <a:cs typeface="Arial MT"/>
              </a:rPr>
              <a:t> </a:t>
            </a:r>
            <a:r>
              <a:rPr sz="1900" dirty="0">
                <a:solidFill>
                  <a:srgbClr val="FFFFFF"/>
                </a:solidFill>
                <a:latin typeface="Arial MT"/>
                <a:cs typeface="Arial MT"/>
              </a:rPr>
              <a:t>Kalofer,</a:t>
            </a:r>
            <a:r>
              <a:rPr sz="1900" spc="40" dirty="0">
                <a:solidFill>
                  <a:srgbClr val="FFFFFF"/>
                </a:solidFill>
                <a:latin typeface="Arial MT"/>
                <a:cs typeface="Arial MT"/>
              </a:rPr>
              <a:t> </a:t>
            </a:r>
            <a:r>
              <a:rPr sz="1900" dirty="0">
                <a:solidFill>
                  <a:srgbClr val="FFFFFF"/>
                </a:solidFill>
                <a:latin typeface="Arial MT"/>
                <a:cs typeface="Arial MT"/>
              </a:rPr>
              <a:t>into</a:t>
            </a:r>
            <a:r>
              <a:rPr sz="1900" spc="45" dirty="0">
                <a:solidFill>
                  <a:srgbClr val="FFFFFF"/>
                </a:solidFill>
                <a:latin typeface="Arial MT"/>
                <a:cs typeface="Arial MT"/>
              </a:rPr>
              <a:t> </a:t>
            </a:r>
            <a:r>
              <a:rPr sz="1900" dirty="0">
                <a:solidFill>
                  <a:srgbClr val="FFFFFF"/>
                </a:solidFill>
                <a:latin typeface="Arial MT"/>
                <a:cs typeface="Arial MT"/>
              </a:rPr>
              <a:t>the</a:t>
            </a:r>
            <a:r>
              <a:rPr sz="1900" spc="45" dirty="0">
                <a:solidFill>
                  <a:srgbClr val="FFFFFF"/>
                </a:solidFill>
                <a:latin typeface="Arial MT"/>
                <a:cs typeface="Arial MT"/>
              </a:rPr>
              <a:t> </a:t>
            </a:r>
            <a:r>
              <a:rPr sz="1900" spc="-10" dirty="0">
                <a:solidFill>
                  <a:srgbClr val="FFFFFF"/>
                </a:solidFill>
                <a:latin typeface="Arial MT"/>
                <a:cs typeface="Arial MT"/>
              </a:rPr>
              <a:t>family </a:t>
            </a:r>
            <a:r>
              <a:rPr sz="1900" dirty="0">
                <a:solidFill>
                  <a:srgbClr val="FFFFFF"/>
                </a:solidFill>
                <a:latin typeface="Arial MT"/>
                <a:cs typeface="Arial MT"/>
              </a:rPr>
              <a:t>of</a:t>
            </a:r>
            <a:r>
              <a:rPr sz="1900" spc="50" dirty="0">
                <a:solidFill>
                  <a:srgbClr val="FFFFFF"/>
                </a:solidFill>
                <a:latin typeface="Arial MT"/>
                <a:cs typeface="Arial MT"/>
              </a:rPr>
              <a:t> </a:t>
            </a:r>
            <a:r>
              <a:rPr sz="1900" dirty="0">
                <a:solidFill>
                  <a:srgbClr val="FFFFFF"/>
                </a:solidFill>
                <a:latin typeface="Arial MT"/>
                <a:cs typeface="Arial MT"/>
              </a:rPr>
              <a:t>teacher</a:t>
            </a:r>
            <a:r>
              <a:rPr sz="1900" spc="50" dirty="0">
                <a:solidFill>
                  <a:srgbClr val="FFFFFF"/>
                </a:solidFill>
                <a:latin typeface="Arial MT"/>
                <a:cs typeface="Arial MT"/>
              </a:rPr>
              <a:t> </a:t>
            </a:r>
            <a:r>
              <a:rPr sz="1900" dirty="0">
                <a:solidFill>
                  <a:srgbClr val="FFFFFF"/>
                </a:solidFill>
                <a:latin typeface="Arial MT"/>
                <a:cs typeface="Arial MT"/>
              </a:rPr>
              <a:t>Botyo</a:t>
            </a:r>
            <a:r>
              <a:rPr sz="1900" spc="55" dirty="0">
                <a:solidFill>
                  <a:srgbClr val="FFFFFF"/>
                </a:solidFill>
                <a:latin typeface="Arial MT"/>
                <a:cs typeface="Arial MT"/>
              </a:rPr>
              <a:t> </a:t>
            </a:r>
            <a:r>
              <a:rPr sz="1900" dirty="0">
                <a:solidFill>
                  <a:srgbClr val="FFFFFF"/>
                </a:solidFill>
                <a:latin typeface="Arial MT"/>
                <a:cs typeface="Arial MT"/>
              </a:rPr>
              <a:t>Petkov</a:t>
            </a:r>
            <a:r>
              <a:rPr sz="1900" spc="50" dirty="0">
                <a:solidFill>
                  <a:srgbClr val="FFFFFF"/>
                </a:solidFill>
                <a:latin typeface="Arial MT"/>
                <a:cs typeface="Arial MT"/>
              </a:rPr>
              <a:t> </a:t>
            </a:r>
            <a:r>
              <a:rPr sz="1900" dirty="0">
                <a:solidFill>
                  <a:srgbClr val="FFFFFF"/>
                </a:solidFill>
                <a:latin typeface="Arial MT"/>
                <a:cs typeface="Arial MT"/>
              </a:rPr>
              <a:t>(1815</a:t>
            </a:r>
            <a:r>
              <a:rPr sz="1900" spc="55" dirty="0">
                <a:solidFill>
                  <a:srgbClr val="FFFFFF"/>
                </a:solidFill>
                <a:latin typeface="Arial MT"/>
                <a:cs typeface="Arial MT"/>
              </a:rPr>
              <a:t> </a:t>
            </a:r>
            <a:r>
              <a:rPr sz="1900" spc="-50" dirty="0">
                <a:solidFill>
                  <a:srgbClr val="FFFFFF"/>
                </a:solidFill>
                <a:latin typeface="Arial MT"/>
                <a:cs typeface="Arial MT"/>
              </a:rPr>
              <a:t>–</a:t>
            </a:r>
            <a:endParaRPr sz="1900">
              <a:latin typeface="Arial MT"/>
              <a:cs typeface="Arial MT"/>
            </a:endParaRPr>
          </a:p>
          <a:p>
            <a:pPr marL="41275">
              <a:lnSpc>
                <a:spcPct val="100000"/>
              </a:lnSpc>
              <a:spcBef>
                <a:spcPts val="745"/>
              </a:spcBef>
            </a:pPr>
            <a:r>
              <a:rPr sz="1900" dirty="0">
                <a:solidFill>
                  <a:srgbClr val="FFFFFF"/>
                </a:solidFill>
                <a:latin typeface="Arial MT"/>
                <a:cs typeface="Arial MT"/>
              </a:rPr>
              <a:t>1869)</a:t>
            </a:r>
            <a:r>
              <a:rPr sz="1900" spc="45" dirty="0">
                <a:solidFill>
                  <a:srgbClr val="FFFFFF"/>
                </a:solidFill>
                <a:latin typeface="Arial MT"/>
                <a:cs typeface="Arial MT"/>
              </a:rPr>
              <a:t> </a:t>
            </a:r>
            <a:r>
              <a:rPr sz="1900" dirty="0">
                <a:solidFill>
                  <a:srgbClr val="FFFFFF"/>
                </a:solidFill>
                <a:latin typeface="Arial MT"/>
                <a:cs typeface="Arial MT"/>
              </a:rPr>
              <a:t>and</a:t>
            </a:r>
            <a:r>
              <a:rPr sz="1900" spc="50" dirty="0">
                <a:solidFill>
                  <a:srgbClr val="FFFFFF"/>
                </a:solidFill>
                <a:latin typeface="Arial MT"/>
                <a:cs typeface="Arial MT"/>
              </a:rPr>
              <a:t> </a:t>
            </a:r>
            <a:r>
              <a:rPr sz="1900" dirty="0">
                <a:solidFill>
                  <a:srgbClr val="FFFFFF"/>
                </a:solidFill>
                <a:latin typeface="Arial MT"/>
                <a:cs typeface="Arial MT"/>
              </a:rPr>
              <a:t>Ivanka</a:t>
            </a:r>
            <a:r>
              <a:rPr sz="1900" spc="45" dirty="0">
                <a:solidFill>
                  <a:srgbClr val="FFFFFF"/>
                </a:solidFill>
                <a:latin typeface="Arial MT"/>
                <a:cs typeface="Arial MT"/>
              </a:rPr>
              <a:t> </a:t>
            </a:r>
            <a:r>
              <a:rPr sz="1900" dirty="0">
                <a:solidFill>
                  <a:srgbClr val="FFFFFF"/>
                </a:solidFill>
                <a:latin typeface="Arial MT"/>
                <a:cs typeface="Arial MT"/>
              </a:rPr>
              <a:t>Boteva</a:t>
            </a:r>
            <a:r>
              <a:rPr sz="1900" spc="50" dirty="0">
                <a:solidFill>
                  <a:srgbClr val="FFFFFF"/>
                </a:solidFill>
                <a:latin typeface="Arial MT"/>
                <a:cs typeface="Arial MT"/>
              </a:rPr>
              <a:t> </a:t>
            </a:r>
            <a:r>
              <a:rPr sz="1900" dirty="0">
                <a:solidFill>
                  <a:srgbClr val="FFFFFF"/>
                </a:solidFill>
                <a:latin typeface="Arial MT"/>
                <a:cs typeface="Arial MT"/>
              </a:rPr>
              <a:t>(1823</a:t>
            </a:r>
            <a:r>
              <a:rPr sz="1900" spc="50" dirty="0">
                <a:solidFill>
                  <a:srgbClr val="FFFFFF"/>
                </a:solidFill>
                <a:latin typeface="Arial MT"/>
                <a:cs typeface="Arial MT"/>
              </a:rPr>
              <a:t> </a:t>
            </a:r>
            <a:r>
              <a:rPr sz="1900" dirty="0">
                <a:solidFill>
                  <a:srgbClr val="FFFFFF"/>
                </a:solidFill>
                <a:latin typeface="Arial MT"/>
                <a:cs typeface="Arial MT"/>
              </a:rPr>
              <a:t>–</a:t>
            </a:r>
            <a:r>
              <a:rPr sz="1900" spc="45" dirty="0">
                <a:solidFill>
                  <a:srgbClr val="FFFFFF"/>
                </a:solidFill>
                <a:latin typeface="Arial MT"/>
                <a:cs typeface="Arial MT"/>
              </a:rPr>
              <a:t> </a:t>
            </a:r>
            <a:r>
              <a:rPr sz="1900" dirty="0">
                <a:solidFill>
                  <a:srgbClr val="FFFFFF"/>
                </a:solidFill>
                <a:latin typeface="Arial MT"/>
                <a:cs typeface="Arial MT"/>
              </a:rPr>
              <a:t>1911).</a:t>
            </a:r>
            <a:r>
              <a:rPr sz="1900" spc="50" dirty="0">
                <a:solidFill>
                  <a:srgbClr val="FFFFFF"/>
                </a:solidFill>
                <a:latin typeface="Arial MT"/>
                <a:cs typeface="Arial MT"/>
              </a:rPr>
              <a:t> </a:t>
            </a:r>
            <a:r>
              <a:rPr sz="1900" dirty="0">
                <a:solidFill>
                  <a:srgbClr val="FFFFFF"/>
                </a:solidFill>
                <a:latin typeface="Arial MT"/>
                <a:cs typeface="Arial MT"/>
              </a:rPr>
              <a:t>There</a:t>
            </a:r>
            <a:r>
              <a:rPr sz="1900" spc="45" dirty="0">
                <a:solidFill>
                  <a:srgbClr val="FFFFFF"/>
                </a:solidFill>
                <a:latin typeface="Arial MT"/>
                <a:cs typeface="Arial MT"/>
              </a:rPr>
              <a:t> </a:t>
            </a:r>
            <a:r>
              <a:rPr sz="1900" dirty="0">
                <a:solidFill>
                  <a:srgbClr val="FFFFFF"/>
                </a:solidFill>
                <a:latin typeface="Arial MT"/>
                <a:cs typeface="Arial MT"/>
              </a:rPr>
              <a:t>are</a:t>
            </a:r>
            <a:r>
              <a:rPr sz="1900" spc="50" dirty="0">
                <a:solidFill>
                  <a:srgbClr val="FFFFFF"/>
                </a:solidFill>
                <a:latin typeface="Arial MT"/>
                <a:cs typeface="Arial MT"/>
              </a:rPr>
              <a:t> </a:t>
            </a:r>
            <a:r>
              <a:rPr sz="1900" dirty="0">
                <a:solidFill>
                  <a:srgbClr val="FFFFFF"/>
                </a:solidFill>
                <a:latin typeface="Arial MT"/>
                <a:cs typeface="Arial MT"/>
              </a:rPr>
              <a:t>other</a:t>
            </a:r>
            <a:r>
              <a:rPr sz="1900" spc="50" dirty="0">
                <a:solidFill>
                  <a:srgbClr val="FFFFFF"/>
                </a:solidFill>
                <a:latin typeface="Arial MT"/>
                <a:cs typeface="Arial MT"/>
              </a:rPr>
              <a:t> </a:t>
            </a:r>
            <a:r>
              <a:rPr sz="1900" spc="-10" dirty="0">
                <a:solidFill>
                  <a:srgbClr val="FFFFFF"/>
                </a:solidFill>
                <a:latin typeface="Arial MT"/>
                <a:cs typeface="Arial MT"/>
              </a:rPr>
              <a:t>hypotheses</a:t>
            </a:r>
            <a:endParaRPr sz="1900">
              <a:latin typeface="Arial MT"/>
              <a:cs typeface="Arial MT"/>
            </a:endParaRPr>
          </a:p>
          <a:p>
            <a:pPr marL="37465" marR="6985" indent="-25400">
              <a:lnSpc>
                <a:spcPct val="132600"/>
              </a:lnSpc>
            </a:pPr>
            <a:r>
              <a:rPr sz="1900" dirty="0">
                <a:solidFill>
                  <a:srgbClr val="FFFFFF"/>
                </a:solidFill>
                <a:latin typeface="Arial MT"/>
                <a:cs typeface="Arial MT"/>
              </a:rPr>
              <a:t>about</a:t>
            </a:r>
            <a:r>
              <a:rPr sz="1900" spc="45" dirty="0">
                <a:solidFill>
                  <a:srgbClr val="FFFFFF"/>
                </a:solidFill>
                <a:latin typeface="Arial MT"/>
                <a:cs typeface="Arial MT"/>
              </a:rPr>
              <a:t> </a:t>
            </a:r>
            <a:r>
              <a:rPr sz="1900" dirty="0">
                <a:solidFill>
                  <a:srgbClr val="FFFFFF"/>
                </a:solidFill>
                <a:latin typeface="Arial MT"/>
                <a:cs typeface="Arial MT"/>
              </a:rPr>
              <a:t>his</a:t>
            </a:r>
            <a:r>
              <a:rPr sz="1900" spc="50" dirty="0">
                <a:solidFill>
                  <a:srgbClr val="FFFFFF"/>
                </a:solidFill>
                <a:latin typeface="Arial MT"/>
                <a:cs typeface="Arial MT"/>
              </a:rPr>
              <a:t> </a:t>
            </a:r>
            <a:r>
              <a:rPr sz="1900" dirty="0">
                <a:solidFill>
                  <a:srgbClr val="FFFFFF"/>
                </a:solidFill>
                <a:latin typeface="Arial MT"/>
                <a:cs typeface="Arial MT"/>
              </a:rPr>
              <a:t>birthplace,</a:t>
            </a:r>
            <a:r>
              <a:rPr sz="1900" spc="45" dirty="0">
                <a:solidFill>
                  <a:srgbClr val="FFFFFF"/>
                </a:solidFill>
                <a:latin typeface="Arial MT"/>
                <a:cs typeface="Arial MT"/>
              </a:rPr>
              <a:t> </a:t>
            </a:r>
            <a:r>
              <a:rPr sz="1900" dirty="0">
                <a:solidFill>
                  <a:srgbClr val="FFFFFF"/>
                </a:solidFill>
                <a:latin typeface="Arial MT"/>
                <a:cs typeface="Arial MT"/>
              </a:rPr>
              <a:t>which</a:t>
            </a:r>
            <a:r>
              <a:rPr sz="1900" spc="50" dirty="0">
                <a:solidFill>
                  <a:srgbClr val="FFFFFF"/>
                </a:solidFill>
                <a:latin typeface="Arial MT"/>
                <a:cs typeface="Arial MT"/>
              </a:rPr>
              <a:t> </a:t>
            </a:r>
            <a:r>
              <a:rPr sz="1900" dirty="0">
                <a:solidFill>
                  <a:srgbClr val="FFFFFF"/>
                </a:solidFill>
                <a:latin typeface="Arial MT"/>
                <a:cs typeface="Arial MT"/>
              </a:rPr>
              <a:t>are</a:t>
            </a:r>
            <a:r>
              <a:rPr sz="1900" spc="50" dirty="0">
                <a:solidFill>
                  <a:srgbClr val="FFFFFF"/>
                </a:solidFill>
                <a:latin typeface="Arial MT"/>
                <a:cs typeface="Arial MT"/>
              </a:rPr>
              <a:t> </a:t>
            </a:r>
            <a:r>
              <a:rPr sz="1900" dirty="0">
                <a:solidFill>
                  <a:srgbClr val="FFFFFF"/>
                </a:solidFill>
                <a:latin typeface="Arial MT"/>
                <a:cs typeface="Arial MT"/>
              </a:rPr>
              <a:t>now</a:t>
            </a:r>
            <a:r>
              <a:rPr sz="1900" spc="45" dirty="0">
                <a:solidFill>
                  <a:srgbClr val="FFFFFF"/>
                </a:solidFill>
                <a:latin typeface="Arial MT"/>
                <a:cs typeface="Arial MT"/>
              </a:rPr>
              <a:t> </a:t>
            </a:r>
            <a:r>
              <a:rPr sz="1900" dirty="0">
                <a:solidFill>
                  <a:srgbClr val="FFFFFF"/>
                </a:solidFill>
                <a:latin typeface="Arial MT"/>
                <a:cs typeface="Arial MT"/>
              </a:rPr>
              <a:t>rejected</a:t>
            </a:r>
            <a:r>
              <a:rPr sz="1900" spc="50" dirty="0">
                <a:solidFill>
                  <a:srgbClr val="FFFFFF"/>
                </a:solidFill>
                <a:latin typeface="Arial MT"/>
                <a:cs typeface="Arial MT"/>
              </a:rPr>
              <a:t> </a:t>
            </a:r>
            <a:r>
              <a:rPr sz="1900" dirty="0">
                <a:solidFill>
                  <a:srgbClr val="FFFFFF"/>
                </a:solidFill>
                <a:latin typeface="Arial MT"/>
                <a:cs typeface="Arial MT"/>
              </a:rPr>
              <a:t>by</a:t>
            </a:r>
            <a:r>
              <a:rPr sz="1900" spc="45" dirty="0">
                <a:solidFill>
                  <a:srgbClr val="FFFFFF"/>
                </a:solidFill>
                <a:latin typeface="Arial MT"/>
                <a:cs typeface="Arial MT"/>
              </a:rPr>
              <a:t> </a:t>
            </a:r>
            <a:r>
              <a:rPr sz="1900" dirty="0">
                <a:solidFill>
                  <a:srgbClr val="FFFFFF"/>
                </a:solidFill>
                <a:latin typeface="Arial MT"/>
                <a:cs typeface="Arial MT"/>
              </a:rPr>
              <a:t>researchers</a:t>
            </a:r>
            <a:r>
              <a:rPr sz="1900" spc="50" dirty="0">
                <a:solidFill>
                  <a:srgbClr val="FFFFFF"/>
                </a:solidFill>
                <a:latin typeface="Arial MT"/>
                <a:cs typeface="Arial MT"/>
              </a:rPr>
              <a:t> </a:t>
            </a:r>
            <a:r>
              <a:rPr sz="1900" dirty="0">
                <a:solidFill>
                  <a:srgbClr val="FFFFFF"/>
                </a:solidFill>
                <a:latin typeface="Arial MT"/>
                <a:cs typeface="Arial MT"/>
              </a:rPr>
              <a:t>–</a:t>
            </a:r>
            <a:r>
              <a:rPr sz="1900" spc="50" dirty="0">
                <a:solidFill>
                  <a:srgbClr val="FFFFFF"/>
                </a:solidFill>
                <a:latin typeface="Arial MT"/>
                <a:cs typeface="Arial MT"/>
              </a:rPr>
              <a:t> </a:t>
            </a:r>
            <a:r>
              <a:rPr sz="1900" dirty="0">
                <a:solidFill>
                  <a:srgbClr val="FFFFFF"/>
                </a:solidFill>
                <a:latin typeface="Arial MT"/>
                <a:cs typeface="Arial MT"/>
              </a:rPr>
              <a:t>that</a:t>
            </a:r>
            <a:r>
              <a:rPr sz="1900" spc="45" dirty="0">
                <a:solidFill>
                  <a:srgbClr val="FFFFFF"/>
                </a:solidFill>
                <a:latin typeface="Arial MT"/>
                <a:cs typeface="Arial MT"/>
              </a:rPr>
              <a:t> </a:t>
            </a:r>
            <a:r>
              <a:rPr sz="1900" dirty="0">
                <a:solidFill>
                  <a:srgbClr val="FFFFFF"/>
                </a:solidFill>
                <a:latin typeface="Arial MT"/>
                <a:cs typeface="Arial MT"/>
              </a:rPr>
              <a:t>he</a:t>
            </a:r>
            <a:r>
              <a:rPr sz="1900" spc="50" dirty="0">
                <a:solidFill>
                  <a:srgbClr val="FFFFFF"/>
                </a:solidFill>
                <a:latin typeface="Arial MT"/>
                <a:cs typeface="Arial MT"/>
              </a:rPr>
              <a:t> </a:t>
            </a:r>
            <a:r>
              <a:rPr sz="1900" dirty="0">
                <a:solidFill>
                  <a:srgbClr val="FFFFFF"/>
                </a:solidFill>
                <a:latin typeface="Arial MT"/>
                <a:cs typeface="Arial MT"/>
              </a:rPr>
              <a:t>was</a:t>
            </a:r>
            <a:r>
              <a:rPr sz="1900" spc="45" dirty="0">
                <a:solidFill>
                  <a:srgbClr val="FFFFFF"/>
                </a:solidFill>
                <a:latin typeface="Arial MT"/>
                <a:cs typeface="Arial MT"/>
              </a:rPr>
              <a:t> </a:t>
            </a:r>
            <a:r>
              <a:rPr sz="1900" dirty="0">
                <a:solidFill>
                  <a:srgbClr val="FFFFFF"/>
                </a:solidFill>
                <a:latin typeface="Arial MT"/>
                <a:cs typeface="Arial MT"/>
              </a:rPr>
              <a:t>“from</a:t>
            </a:r>
            <a:r>
              <a:rPr sz="1900" spc="50" dirty="0">
                <a:solidFill>
                  <a:srgbClr val="FFFFFF"/>
                </a:solidFill>
                <a:latin typeface="Arial MT"/>
                <a:cs typeface="Arial MT"/>
              </a:rPr>
              <a:t> </a:t>
            </a:r>
            <a:r>
              <a:rPr sz="1900" spc="-10" dirty="0">
                <a:solidFill>
                  <a:srgbClr val="FFFFFF"/>
                </a:solidFill>
                <a:latin typeface="Arial MT"/>
                <a:cs typeface="Arial MT"/>
              </a:rPr>
              <a:t>Karlovo”, </a:t>
            </a:r>
            <a:r>
              <a:rPr sz="1900" dirty="0">
                <a:solidFill>
                  <a:srgbClr val="FFFFFF"/>
                </a:solidFill>
                <a:latin typeface="Arial MT"/>
                <a:cs typeface="Arial MT"/>
              </a:rPr>
              <a:t>as</a:t>
            </a:r>
            <a:r>
              <a:rPr sz="1900" spc="25" dirty="0">
                <a:solidFill>
                  <a:srgbClr val="FFFFFF"/>
                </a:solidFill>
                <a:latin typeface="Arial MT"/>
                <a:cs typeface="Arial MT"/>
              </a:rPr>
              <a:t> </a:t>
            </a:r>
            <a:r>
              <a:rPr sz="1900" dirty="0">
                <a:solidFill>
                  <a:srgbClr val="FFFFFF"/>
                </a:solidFill>
                <a:latin typeface="Arial MT"/>
                <a:cs typeface="Arial MT"/>
              </a:rPr>
              <a:t>it</a:t>
            </a:r>
            <a:r>
              <a:rPr sz="1900" spc="30" dirty="0">
                <a:solidFill>
                  <a:srgbClr val="FFFFFF"/>
                </a:solidFill>
                <a:latin typeface="Arial MT"/>
                <a:cs typeface="Arial MT"/>
              </a:rPr>
              <a:t> </a:t>
            </a:r>
            <a:r>
              <a:rPr sz="1900" dirty="0">
                <a:solidFill>
                  <a:srgbClr val="FFFFFF"/>
                </a:solidFill>
                <a:latin typeface="Arial MT"/>
                <a:cs typeface="Arial MT"/>
              </a:rPr>
              <a:t>is</a:t>
            </a:r>
            <a:r>
              <a:rPr sz="1900" spc="25" dirty="0">
                <a:solidFill>
                  <a:srgbClr val="FFFFFF"/>
                </a:solidFill>
                <a:latin typeface="Arial MT"/>
                <a:cs typeface="Arial MT"/>
              </a:rPr>
              <a:t> </a:t>
            </a:r>
            <a:r>
              <a:rPr sz="1900" dirty="0">
                <a:solidFill>
                  <a:srgbClr val="FFFFFF"/>
                </a:solidFill>
                <a:latin typeface="Arial MT"/>
                <a:cs typeface="Arial MT"/>
              </a:rPr>
              <a:t>written</a:t>
            </a:r>
            <a:r>
              <a:rPr sz="1900" spc="30" dirty="0">
                <a:solidFill>
                  <a:srgbClr val="FFFFFF"/>
                </a:solidFill>
                <a:latin typeface="Arial MT"/>
                <a:cs typeface="Arial MT"/>
              </a:rPr>
              <a:t> </a:t>
            </a:r>
            <a:r>
              <a:rPr sz="1900" dirty="0">
                <a:solidFill>
                  <a:srgbClr val="FFFFFF"/>
                </a:solidFill>
                <a:latin typeface="Arial MT"/>
                <a:cs typeface="Arial MT"/>
              </a:rPr>
              <a:t>in</a:t>
            </a:r>
            <a:r>
              <a:rPr sz="1900" spc="25" dirty="0">
                <a:solidFill>
                  <a:srgbClr val="FFFFFF"/>
                </a:solidFill>
                <a:latin typeface="Arial MT"/>
                <a:cs typeface="Arial MT"/>
              </a:rPr>
              <a:t> </a:t>
            </a:r>
            <a:r>
              <a:rPr sz="1900" spc="-25" dirty="0">
                <a:solidFill>
                  <a:srgbClr val="FFFFFF"/>
                </a:solidFill>
                <a:latin typeface="Arial MT"/>
                <a:cs typeface="Arial MT"/>
              </a:rPr>
              <a:t>one</a:t>
            </a:r>
            <a:endParaRPr sz="1900">
              <a:latin typeface="Arial MT"/>
              <a:cs typeface="Arial MT"/>
            </a:endParaRPr>
          </a:p>
          <a:p>
            <a:pPr marL="37465" marR="470534" indent="-12065">
              <a:lnSpc>
                <a:spcPts val="3030"/>
              </a:lnSpc>
              <a:spcBef>
                <a:spcPts val="220"/>
              </a:spcBef>
            </a:pPr>
            <a:r>
              <a:rPr sz="1900" dirty="0">
                <a:solidFill>
                  <a:srgbClr val="FFFFFF"/>
                </a:solidFill>
                <a:latin typeface="Arial MT"/>
                <a:cs typeface="Arial MT"/>
              </a:rPr>
              <a:t>official</a:t>
            </a:r>
            <a:r>
              <a:rPr sz="1900" spc="40" dirty="0">
                <a:solidFill>
                  <a:srgbClr val="FFFFFF"/>
                </a:solidFill>
                <a:latin typeface="Arial MT"/>
                <a:cs typeface="Arial MT"/>
              </a:rPr>
              <a:t> </a:t>
            </a:r>
            <a:r>
              <a:rPr sz="1900" dirty="0">
                <a:solidFill>
                  <a:srgbClr val="FFFFFF"/>
                </a:solidFill>
                <a:latin typeface="Arial MT"/>
                <a:cs typeface="Arial MT"/>
              </a:rPr>
              <a:t>letter</a:t>
            </a:r>
            <a:r>
              <a:rPr sz="1900" spc="40" dirty="0">
                <a:solidFill>
                  <a:srgbClr val="FFFFFF"/>
                </a:solidFill>
                <a:latin typeface="Arial MT"/>
                <a:cs typeface="Arial MT"/>
              </a:rPr>
              <a:t> </a:t>
            </a:r>
            <a:r>
              <a:rPr sz="1900" dirty="0">
                <a:solidFill>
                  <a:srgbClr val="FFFFFF"/>
                </a:solidFill>
                <a:latin typeface="Arial MT"/>
                <a:cs typeface="Arial MT"/>
              </a:rPr>
              <a:t>from</a:t>
            </a:r>
            <a:r>
              <a:rPr sz="1900" spc="40" dirty="0">
                <a:solidFill>
                  <a:srgbClr val="FFFFFF"/>
                </a:solidFill>
                <a:latin typeface="Arial MT"/>
                <a:cs typeface="Arial MT"/>
              </a:rPr>
              <a:t> </a:t>
            </a:r>
            <a:r>
              <a:rPr sz="1900" dirty="0">
                <a:solidFill>
                  <a:srgbClr val="FFFFFF"/>
                </a:solidFill>
                <a:latin typeface="Arial MT"/>
                <a:cs typeface="Arial MT"/>
              </a:rPr>
              <a:t>Nayden</a:t>
            </a:r>
            <a:r>
              <a:rPr sz="1900" spc="45" dirty="0">
                <a:solidFill>
                  <a:srgbClr val="FFFFFF"/>
                </a:solidFill>
                <a:latin typeface="Arial MT"/>
                <a:cs typeface="Arial MT"/>
              </a:rPr>
              <a:t> </a:t>
            </a:r>
            <a:r>
              <a:rPr sz="1900" dirty="0">
                <a:solidFill>
                  <a:srgbClr val="FFFFFF"/>
                </a:solidFill>
                <a:latin typeface="Arial MT"/>
                <a:cs typeface="Arial MT"/>
              </a:rPr>
              <a:t>Gerov,</a:t>
            </a:r>
            <a:r>
              <a:rPr sz="1900" spc="40" dirty="0">
                <a:solidFill>
                  <a:srgbClr val="FFFFFF"/>
                </a:solidFill>
                <a:latin typeface="Arial MT"/>
                <a:cs typeface="Arial MT"/>
              </a:rPr>
              <a:t> </a:t>
            </a:r>
            <a:r>
              <a:rPr sz="1900" dirty="0">
                <a:solidFill>
                  <a:srgbClr val="FFFFFF"/>
                </a:solidFill>
                <a:latin typeface="Arial MT"/>
                <a:cs typeface="Arial MT"/>
              </a:rPr>
              <a:t>or</a:t>
            </a:r>
            <a:r>
              <a:rPr sz="1900" spc="40" dirty="0">
                <a:solidFill>
                  <a:srgbClr val="FFFFFF"/>
                </a:solidFill>
                <a:latin typeface="Arial MT"/>
                <a:cs typeface="Arial MT"/>
              </a:rPr>
              <a:t> </a:t>
            </a:r>
            <a:r>
              <a:rPr sz="1900" dirty="0">
                <a:solidFill>
                  <a:srgbClr val="FFFFFF"/>
                </a:solidFill>
                <a:latin typeface="Arial MT"/>
                <a:cs typeface="Arial MT"/>
              </a:rPr>
              <a:t>that</a:t>
            </a:r>
            <a:r>
              <a:rPr sz="1900" spc="40" dirty="0">
                <a:solidFill>
                  <a:srgbClr val="FFFFFF"/>
                </a:solidFill>
                <a:latin typeface="Arial MT"/>
                <a:cs typeface="Arial MT"/>
              </a:rPr>
              <a:t> </a:t>
            </a:r>
            <a:r>
              <a:rPr sz="1900" dirty="0">
                <a:solidFill>
                  <a:srgbClr val="FFFFFF"/>
                </a:solidFill>
                <a:latin typeface="Arial MT"/>
                <a:cs typeface="Arial MT"/>
              </a:rPr>
              <a:t>he</a:t>
            </a:r>
            <a:r>
              <a:rPr sz="1900" spc="45" dirty="0">
                <a:solidFill>
                  <a:srgbClr val="FFFFFF"/>
                </a:solidFill>
                <a:latin typeface="Arial MT"/>
                <a:cs typeface="Arial MT"/>
              </a:rPr>
              <a:t> </a:t>
            </a:r>
            <a:r>
              <a:rPr sz="1900" dirty="0">
                <a:solidFill>
                  <a:srgbClr val="FFFFFF"/>
                </a:solidFill>
                <a:latin typeface="Arial MT"/>
                <a:cs typeface="Arial MT"/>
              </a:rPr>
              <a:t>was</a:t>
            </a:r>
            <a:r>
              <a:rPr sz="1900" spc="40" dirty="0">
                <a:solidFill>
                  <a:srgbClr val="FFFFFF"/>
                </a:solidFill>
                <a:latin typeface="Arial MT"/>
                <a:cs typeface="Arial MT"/>
              </a:rPr>
              <a:t> </a:t>
            </a:r>
            <a:r>
              <a:rPr sz="1900" dirty="0">
                <a:solidFill>
                  <a:srgbClr val="FFFFFF"/>
                </a:solidFill>
                <a:latin typeface="Arial MT"/>
                <a:cs typeface="Arial MT"/>
              </a:rPr>
              <a:t>born</a:t>
            </a:r>
            <a:r>
              <a:rPr sz="1900" spc="40" dirty="0">
                <a:solidFill>
                  <a:srgbClr val="FFFFFF"/>
                </a:solidFill>
                <a:latin typeface="Arial MT"/>
                <a:cs typeface="Arial MT"/>
              </a:rPr>
              <a:t> </a:t>
            </a:r>
            <a:r>
              <a:rPr sz="1900" dirty="0">
                <a:solidFill>
                  <a:srgbClr val="FFFFFF"/>
                </a:solidFill>
                <a:latin typeface="Arial MT"/>
                <a:cs typeface="Arial MT"/>
              </a:rPr>
              <a:t>in</a:t>
            </a:r>
            <a:r>
              <a:rPr sz="1900" spc="45" dirty="0">
                <a:solidFill>
                  <a:srgbClr val="FFFFFF"/>
                </a:solidFill>
                <a:latin typeface="Arial MT"/>
                <a:cs typeface="Arial MT"/>
              </a:rPr>
              <a:t> </a:t>
            </a:r>
            <a:r>
              <a:rPr sz="1900" dirty="0">
                <a:solidFill>
                  <a:srgbClr val="FFFFFF"/>
                </a:solidFill>
                <a:latin typeface="Arial MT"/>
                <a:cs typeface="Arial MT"/>
              </a:rPr>
              <a:t>the</a:t>
            </a:r>
            <a:r>
              <a:rPr sz="1900" spc="40" dirty="0">
                <a:solidFill>
                  <a:srgbClr val="FFFFFF"/>
                </a:solidFill>
                <a:latin typeface="Arial MT"/>
                <a:cs typeface="Arial MT"/>
              </a:rPr>
              <a:t> </a:t>
            </a:r>
            <a:r>
              <a:rPr sz="1900" dirty="0">
                <a:solidFill>
                  <a:srgbClr val="FFFFFF"/>
                </a:solidFill>
                <a:latin typeface="Arial MT"/>
                <a:cs typeface="Arial MT"/>
              </a:rPr>
              <a:t>village</a:t>
            </a:r>
            <a:r>
              <a:rPr sz="1900" spc="40" dirty="0">
                <a:solidFill>
                  <a:srgbClr val="FFFFFF"/>
                </a:solidFill>
                <a:latin typeface="Arial MT"/>
                <a:cs typeface="Arial MT"/>
              </a:rPr>
              <a:t> </a:t>
            </a:r>
            <a:r>
              <a:rPr sz="1900" dirty="0">
                <a:solidFill>
                  <a:srgbClr val="FFFFFF"/>
                </a:solidFill>
                <a:latin typeface="Arial MT"/>
                <a:cs typeface="Arial MT"/>
              </a:rPr>
              <a:t>of</a:t>
            </a:r>
            <a:r>
              <a:rPr sz="1900" spc="40" dirty="0">
                <a:solidFill>
                  <a:srgbClr val="FFFFFF"/>
                </a:solidFill>
                <a:latin typeface="Arial MT"/>
                <a:cs typeface="Arial MT"/>
              </a:rPr>
              <a:t> </a:t>
            </a:r>
            <a:r>
              <a:rPr sz="1900" dirty="0">
                <a:solidFill>
                  <a:srgbClr val="FFFFFF"/>
                </a:solidFill>
                <a:latin typeface="Arial MT"/>
                <a:cs typeface="Arial MT"/>
              </a:rPr>
              <a:t>Osen,</a:t>
            </a:r>
            <a:r>
              <a:rPr sz="1900" spc="45" dirty="0">
                <a:solidFill>
                  <a:srgbClr val="FFFFFF"/>
                </a:solidFill>
                <a:latin typeface="Arial MT"/>
                <a:cs typeface="Arial MT"/>
              </a:rPr>
              <a:t> </a:t>
            </a:r>
            <a:r>
              <a:rPr sz="1900" dirty="0">
                <a:solidFill>
                  <a:srgbClr val="FFFFFF"/>
                </a:solidFill>
                <a:latin typeface="Arial MT"/>
                <a:cs typeface="Arial MT"/>
              </a:rPr>
              <a:t>as</a:t>
            </a:r>
            <a:r>
              <a:rPr sz="1900" spc="40" dirty="0">
                <a:solidFill>
                  <a:srgbClr val="FFFFFF"/>
                </a:solidFill>
                <a:latin typeface="Arial MT"/>
                <a:cs typeface="Arial MT"/>
              </a:rPr>
              <a:t> </a:t>
            </a:r>
            <a:r>
              <a:rPr sz="1900" spc="-10" dirty="0">
                <a:solidFill>
                  <a:srgbClr val="FFFFFF"/>
                </a:solidFill>
                <a:latin typeface="Arial MT"/>
                <a:cs typeface="Arial MT"/>
              </a:rPr>
              <a:t>Botev </a:t>
            </a:r>
            <a:r>
              <a:rPr sz="1900" dirty="0">
                <a:solidFill>
                  <a:srgbClr val="FFFFFF"/>
                </a:solidFill>
                <a:latin typeface="Arial MT"/>
                <a:cs typeface="Arial MT"/>
              </a:rPr>
              <a:t>himself</a:t>
            </a:r>
            <a:r>
              <a:rPr sz="1900" spc="50" dirty="0">
                <a:solidFill>
                  <a:srgbClr val="FFFFFF"/>
                </a:solidFill>
                <a:latin typeface="Arial MT"/>
                <a:cs typeface="Arial MT"/>
              </a:rPr>
              <a:t> </a:t>
            </a:r>
            <a:r>
              <a:rPr sz="1900" dirty="0">
                <a:solidFill>
                  <a:srgbClr val="FFFFFF"/>
                </a:solidFill>
                <a:latin typeface="Arial MT"/>
                <a:cs typeface="Arial MT"/>
              </a:rPr>
              <a:t>mentions</a:t>
            </a:r>
            <a:r>
              <a:rPr sz="1900" spc="55" dirty="0">
                <a:solidFill>
                  <a:srgbClr val="FFFFFF"/>
                </a:solidFill>
                <a:latin typeface="Arial MT"/>
                <a:cs typeface="Arial MT"/>
              </a:rPr>
              <a:t> </a:t>
            </a:r>
            <a:r>
              <a:rPr sz="1900" dirty="0">
                <a:solidFill>
                  <a:srgbClr val="FFFFFF"/>
                </a:solidFill>
                <a:latin typeface="Arial MT"/>
                <a:cs typeface="Arial MT"/>
              </a:rPr>
              <a:t>in</a:t>
            </a:r>
            <a:r>
              <a:rPr sz="1900" spc="50" dirty="0">
                <a:solidFill>
                  <a:srgbClr val="FFFFFF"/>
                </a:solidFill>
                <a:latin typeface="Arial MT"/>
                <a:cs typeface="Arial MT"/>
              </a:rPr>
              <a:t> </a:t>
            </a:r>
            <a:r>
              <a:rPr sz="1900" dirty="0">
                <a:solidFill>
                  <a:srgbClr val="FFFFFF"/>
                </a:solidFill>
                <a:latin typeface="Arial MT"/>
                <a:cs typeface="Arial MT"/>
              </a:rPr>
              <a:t>his</a:t>
            </a:r>
            <a:r>
              <a:rPr sz="1900" spc="55" dirty="0">
                <a:solidFill>
                  <a:srgbClr val="FFFFFF"/>
                </a:solidFill>
                <a:latin typeface="Arial MT"/>
                <a:cs typeface="Arial MT"/>
              </a:rPr>
              <a:t> </a:t>
            </a:r>
            <a:r>
              <a:rPr sz="1900" dirty="0">
                <a:solidFill>
                  <a:srgbClr val="FFFFFF"/>
                </a:solidFill>
                <a:latin typeface="Arial MT"/>
                <a:cs typeface="Arial MT"/>
              </a:rPr>
              <a:t>article</a:t>
            </a:r>
            <a:r>
              <a:rPr sz="1900" spc="50" dirty="0">
                <a:solidFill>
                  <a:srgbClr val="FFFFFF"/>
                </a:solidFill>
                <a:latin typeface="Arial MT"/>
                <a:cs typeface="Arial MT"/>
              </a:rPr>
              <a:t> </a:t>
            </a:r>
            <a:r>
              <a:rPr sz="1900" i="1" dirty="0">
                <a:solidFill>
                  <a:srgbClr val="FFFFFF"/>
                </a:solidFill>
                <a:latin typeface="Arial"/>
                <a:cs typeface="Arial"/>
              </a:rPr>
              <a:t>"Examples</a:t>
            </a:r>
            <a:r>
              <a:rPr sz="1900" i="1" spc="55" dirty="0">
                <a:solidFill>
                  <a:srgbClr val="FFFFFF"/>
                </a:solidFill>
                <a:latin typeface="Arial"/>
                <a:cs typeface="Arial"/>
              </a:rPr>
              <a:t> </a:t>
            </a:r>
            <a:r>
              <a:rPr sz="1900" i="1" dirty="0">
                <a:solidFill>
                  <a:srgbClr val="FFFFFF"/>
                </a:solidFill>
                <a:latin typeface="Arial"/>
                <a:cs typeface="Arial"/>
              </a:rPr>
              <a:t>from</a:t>
            </a:r>
            <a:r>
              <a:rPr sz="1900" i="1" spc="55" dirty="0">
                <a:solidFill>
                  <a:srgbClr val="FFFFFF"/>
                </a:solidFill>
                <a:latin typeface="Arial"/>
                <a:cs typeface="Arial"/>
              </a:rPr>
              <a:t> </a:t>
            </a:r>
            <a:r>
              <a:rPr sz="1900" i="1" dirty="0">
                <a:solidFill>
                  <a:srgbClr val="FFFFFF"/>
                </a:solidFill>
                <a:latin typeface="Arial"/>
                <a:cs typeface="Arial"/>
              </a:rPr>
              <a:t>the</a:t>
            </a:r>
            <a:r>
              <a:rPr sz="1900" i="1" spc="50" dirty="0">
                <a:solidFill>
                  <a:srgbClr val="FFFFFF"/>
                </a:solidFill>
                <a:latin typeface="Arial"/>
                <a:cs typeface="Arial"/>
              </a:rPr>
              <a:t> </a:t>
            </a:r>
            <a:r>
              <a:rPr sz="1900" i="1" spc="-10" dirty="0">
                <a:solidFill>
                  <a:srgbClr val="FFFFFF"/>
                </a:solidFill>
                <a:latin typeface="Arial"/>
                <a:cs typeface="Arial"/>
              </a:rPr>
              <a:t>Turkish</a:t>
            </a:r>
            <a:endParaRPr sz="1900">
              <a:latin typeface="Arial"/>
              <a:cs typeface="Arial"/>
            </a:endParaRPr>
          </a:p>
          <a:p>
            <a:pPr marL="21590">
              <a:lnSpc>
                <a:spcPct val="100000"/>
              </a:lnSpc>
              <a:spcBef>
                <a:spcPts val="515"/>
              </a:spcBef>
            </a:pPr>
            <a:r>
              <a:rPr sz="1900" i="1" spc="-10" dirty="0">
                <a:solidFill>
                  <a:srgbClr val="FFFFFF"/>
                </a:solidFill>
                <a:latin typeface="Arial"/>
                <a:cs typeface="Arial"/>
              </a:rPr>
              <a:t>justice".</a:t>
            </a:r>
            <a:endParaRPr sz="19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4462761" y="1723755"/>
            <a:ext cx="4728845" cy="1435100"/>
          </a:xfrm>
          <a:prstGeom prst="rect">
            <a:avLst/>
          </a:prstGeom>
        </p:spPr>
        <p:txBody>
          <a:bodyPr vert="horz" wrap="square" lIns="0" tIns="88900" rIns="0" bIns="0" rtlCol="0">
            <a:spAutoFit/>
          </a:bodyPr>
          <a:lstStyle/>
          <a:p>
            <a:pPr marL="12700" marR="5080" indent="2586355">
              <a:lnSpc>
                <a:spcPts val="5290"/>
              </a:lnSpc>
              <a:spcBef>
                <a:spcPts val="700"/>
              </a:spcBef>
            </a:pPr>
            <a:r>
              <a:rPr sz="4800" spc="-10" dirty="0"/>
              <a:t>Popular </a:t>
            </a:r>
            <a:r>
              <a:rPr sz="4800" dirty="0"/>
              <a:t>works</a:t>
            </a:r>
            <a:r>
              <a:rPr sz="4800" spc="5" dirty="0"/>
              <a:t> </a:t>
            </a:r>
            <a:r>
              <a:rPr sz="4800" dirty="0"/>
              <a:t>by</a:t>
            </a:r>
            <a:r>
              <a:rPr sz="4800" spc="5" dirty="0"/>
              <a:t> </a:t>
            </a:r>
            <a:r>
              <a:rPr sz="4800" spc="-10" dirty="0"/>
              <a:t>Botev</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744727" y="538993"/>
            <a:ext cx="2719705" cy="1305560"/>
          </a:xfrm>
          <a:prstGeom prst="rect">
            <a:avLst/>
          </a:prstGeom>
        </p:spPr>
        <p:txBody>
          <a:bodyPr vert="horz" wrap="square" lIns="0" tIns="12065" rIns="0" bIns="0" rtlCol="0">
            <a:spAutoFit/>
          </a:bodyPr>
          <a:lstStyle/>
          <a:p>
            <a:pPr marL="19685" marR="5080" indent="-7620">
              <a:lnSpc>
                <a:spcPct val="158500"/>
              </a:lnSpc>
              <a:spcBef>
                <a:spcPts val="95"/>
              </a:spcBef>
            </a:pPr>
            <a:r>
              <a:rPr sz="2650" b="1" dirty="0">
                <a:latin typeface="Arial"/>
                <a:cs typeface="Arial"/>
              </a:rPr>
              <a:t>To</a:t>
            </a:r>
            <a:r>
              <a:rPr sz="2650" b="1" spc="15" dirty="0">
                <a:latin typeface="Arial"/>
                <a:cs typeface="Arial"/>
              </a:rPr>
              <a:t> </a:t>
            </a:r>
            <a:r>
              <a:rPr sz="2650" b="1" dirty="0">
                <a:latin typeface="Arial"/>
                <a:cs typeface="Arial"/>
              </a:rPr>
              <a:t>My</a:t>
            </a:r>
            <a:r>
              <a:rPr sz="2650" b="1" spc="15" dirty="0">
                <a:latin typeface="Arial"/>
                <a:cs typeface="Arial"/>
              </a:rPr>
              <a:t> </a:t>
            </a:r>
            <a:r>
              <a:rPr sz="2650" b="1" dirty="0">
                <a:latin typeface="Arial"/>
                <a:cs typeface="Arial"/>
              </a:rPr>
              <a:t>First</a:t>
            </a:r>
            <a:r>
              <a:rPr sz="2650" b="1" spc="15" dirty="0">
                <a:latin typeface="Arial"/>
                <a:cs typeface="Arial"/>
              </a:rPr>
              <a:t> </a:t>
            </a:r>
            <a:r>
              <a:rPr sz="2650" b="1" spc="-20" dirty="0">
                <a:latin typeface="Arial"/>
                <a:cs typeface="Arial"/>
              </a:rPr>
              <a:t>Love </a:t>
            </a:r>
            <a:r>
              <a:rPr sz="2650" b="1" dirty="0">
                <a:latin typeface="Arial"/>
                <a:cs typeface="Arial"/>
              </a:rPr>
              <a:t>Farewell</a:t>
            </a:r>
            <a:r>
              <a:rPr sz="2650" b="1" spc="-5" dirty="0">
                <a:latin typeface="Arial"/>
                <a:cs typeface="Arial"/>
              </a:rPr>
              <a:t> </a:t>
            </a:r>
            <a:r>
              <a:rPr sz="2650" b="1" dirty="0">
                <a:latin typeface="Arial"/>
                <a:cs typeface="Arial"/>
              </a:rPr>
              <a:t>in</a:t>
            </a:r>
            <a:r>
              <a:rPr sz="2650" b="1" spc="5" dirty="0">
                <a:latin typeface="Arial"/>
                <a:cs typeface="Arial"/>
              </a:rPr>
              <a:t> </a:t>
            </a:r>
            <a:r>
              <a:rPr sz="2650" b="1" spc="-20" dirty="0">
                <a:latin typeface="Arial"/>
                <a:cs typeface="Arial"/>
              </a:rPr>
              <a:t>1868</a:t>
            </a:r>
            <a:endParaRPr sz="2650">
              <a:latin typeface="Arial"/>
              <a:cs typeface="Arial"/>
            </a:endParaRPr>
          </a:p>
        </p:txBody>
      </p:sp>
      <p:sp>
        <p:nvSpPr>
          <p:cNvPr id="4" name="object 4"/>
          <p:cNvSpPr txBox="1"/>
          <p:nvPr/>
        </p:nvSpPr>
        <p:spPr>
          <a:xfrm>
            <a:off x="747213" y="2179174"/>
            <a:ext cx="3498850" cy="1921510"/>
          </a:xfrm>
          <a:prstGeom prst="rect">
            <a:avLst/>
          </a:prstGeom>
        </p:spPr>
        <p:txBody>
          <a:bodyPr vert="horz" wrap="square" lIns="0" tIns="15240" rIns="0" bIns="0" rtlCol="0">
            <a:spAutoFit/>
          </a:bodyPr>
          <a:lstStyle/>
          <a:p>
            <a:pPr marL="12700">
              <a:lnSpc>
                <a:spcPct val="100000"/>
              </a:lnSpc>
              <a:spcBef>
                <a:spcPts val="120"/>
              </a:spcBef>
            </a:pPr>
            <a:r>
              <a:rPr sz="2650" b="1" dirty="0">
                <a:solidFill>
                  <a:srgbClr val="FFFFFF"/>
                </a:solidFill>
                <a:latin typeface="Arial"/>
                <a:cs typeface="Arial"/>
              </a:rPr>
              <a:t>Hadji</a:t>
            </a:r>
            <a:r>
              <a:rPr sz="2650" b="1" spc="5" dirty="0">
                <a:solidFill>
                  <a:srgbClr val="FFFFFF"/>
                </a:solidFill>
                <a:latin typeface="Arial"/>
                <a:cs typeface="Arial"/>
              </a:rPr>
              <a:t> </a:t>
            </a:r>
            <a:r>
              <a:rPr sz="2650" b="1" spc="-10" dirty="0">
                <a:solidFill>
                  <a:srgbClr val="FFFFFF"/>
                </a:solidFill>
                <a:latin typeface="Arial"/>
                <a:cs typeface="Arial"/>
              </a:rPr>
              <a:t>Dimitar</a:t>
            </a:r>
            <a:endParaRPr sz="2650">
              <a:latin typeface="Arial"/>
              <a:cs typeface="Arial"/>
            </a:endParaRPr>
          </a:p>
          <a:p>
            <a:pPr marL="23495">
              <a:lnSpc>
                <a:spcPct val="100000"/>
              </a:lnSpc>
              <a:spcBef>
                <a:spcPts val="2910"/>
              </a:spcBef>
            </a:pPr>
            <a:r>
              <a:rPr sz="2050" b="1" dirty="0">
                <a:solidFill>
                  <a:srgbClr val="FFFFFF"/>
                </a:solidFill>
                <a:latin typeface="Arial"/>
                <a:cs typeface="Arial"/>
              </a:rPr>
              <a:t>The</a:t>
            </a:r>
            <a:r>
              <a:rPr sz="2050" b="1" spc="35" dirty="0">
                <a:solidFill>
                  <a:srgbClr val="FFFFFF"/>
                </a:solidFill>
                <a:latin typeface="Arial"/>
                <a:cs typeface="Arial"/>
              </a:rPr>
              <a:t> </a:t>
            </a:r>
            <a:r>
              <a:rPr sz="2050" b="1" dirty="0">
                <a:solidFill>
                  <a:srgbClr val="FFFFFF"/>
                </a:solidFill>
                <a:latin typeface="Arial"/>
                <a:cs typeface="Arial"/>
              </a:rPr>
              <a:t>hanging</a:t>
            </a:r>
            <a:r>
              <a:rPr sz="2050" b="1" spc="35" dirty="0">
                <a:solidFill>
                  <a:srgbClr val="FFFFFF"/>
                </a:solidFill>
                <a:latin typeface="Arial"/>
                <a:cs typeface="Arial"/>
              </a:rPr>
              <a:t> </a:t>
            </a:r>
            <a:r>
              <a:rPr sz="2050" b="1" dirty="0">
                <a:solidFill>
                  <a:srgbClr val="FFFFFF"/>
                </a:solidFill>
                <a:latin typeface="Arial"/>
                <a:cs typeface="Arial"/>
              </a:rPr>
              <a:t>of</a:t>
            </a:r>
            <a:r>
              <a:rPr sz="2050" b="1" spc="30" dirty="0">
                <a:solidFill>
                  <a:srgbClr val="FFFFFF"/>
                </a:solidFill>
                <a:latin typeface="Arial"/>
                <a:cs typeface="Arial"/>
              </a:rPr>
              <a:t> </a:t>
            </a:r>
            <a:r>
              <a:rPr sz="2050" b="1" dirty="0">
                <a:solidFill>
                  <a:srgbClr val="FFFFFF"/>
                </a:solidFill>
                <a:latin typeface="Arial"/>
                <a:cs typeface="Arial"/>
              </a:rPr>
              <a:t>Vasil</a:t>
            </a:r>
            <a:r>
              <a:rPr sz="2050" b="1" spc="35" dirty="0">
                <a:solidFill>
                  <a:srgbClr val="FFFFFF"/>
                </a:solidFill>
                <a:latin typeface="Arial"/>
                <a:cs typeface="Arial"/>
              </a:rPr>
              <a:t> </a:t>
            </a:r>
            <a:r>
              <a:rPr sz="2050" b="1" spc="-10" dirty="0">
                <a:solidFill>
                  <a:srgbClr val="FFFFFF"/>
                </a:solidFill>
                <a:latin typeface="Arial"/>
                <a:cs typeface="Arial"/>
              </a:rPr>
              <a:t>Levski</a:t>
            </a:r>
            <a:endParaRPr sz="2050">
              <a:latin typeface="Arial"/>
              <a:cs typeface="Arial"/>
            </a:endParaRPr>
          </a:p>
          <a:p>
            <a:pPr>
              <a:lnSpc>
                <a:spcPct val="100000"/>
              </a:lnSpc>
              <a:spcBef>
                <a:spcPts val="1415"/>
              </a:spcBef>
            </a:pPr>
            <a:endParaRPr sz="2050">
              <a:latin typeface="Arial"/>
              <a:cs typeface="Arial"/>
            </a:endParaRPr>
          </a:p>
          <a:p>
            <a:pPr marL="17145">
              <a:lnSpc>
                <a:spcPct val="100000"/>
              </a:lnSpc>
            </a:pPr>
            <a:r>
              <a:rPr sz="2150" b="1" dirty="0">
                <a:solidFill>
                  <a:srgbClr val="FFFFFF"/>
                </a:solidFill>
                <a:latin typeface="Arial"/>
                <a:cs typeface="Arial"/>
              </a:rPr>
              <a:t>Your</a:t>
            </a:r>
            <a:r>
              <a:rPr sz="2150" b="1" spc="5" dirty="0">
                <a:solidFill>
                  <a:srgbClr val="FFFFFF"/>
                </a:solidFill>
                <a:latin typeface="Arial"/>
                <a:cs typeface="Arial"/>
              </a:rPr>
              <a:t> </a:t>
            </a:r>
            <a:r>
              <a:rPr sz="2150" b="1" spc="-10" dirty="0">
                <a:solidFill>
                  <a:srgbClr val="FFFFFF"/>
                </a:solidFill>
                <a:latin typeface="Arial"/>
                <a:cs typeface="Arial"/>
              </a:rPr>
              <a:t>mother</a:t>
            </a:r>
            <a:endParaRPr sz="215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352098" y="4369842"/>
            <a:ext cx="2515235" cy="1854200"/>
          </a:xfrm>
          <a:prstGeom prst="rect">
            <a:avLst/>
          </a:prstGeom>
        </p:spPr>
        <p:txBody>
          <a:bodyPr vert="horz" wrap="square" lIns="0" tIns="13970" rIns="0" bIns="0" rtlCol="0">
            <a:spAutoFit/>
          </a:bodyPr>
          <a:lstStyle/>
          <a:p>
            <a:pPr marL="15875">
              <a:lnSpc>
                <a:spcPct val="100000"/>
              </a:lnSpc>
              <a:spcBef>
                <a:spcPts val="110"/>
              </a:spcBef>
            </a:pPr>
            <a:r>
              <a:rPr sz="1900" b="1" dirty="0">
                <a:solidFill>
                  <a:srgbClr val="262626"/>
                </a:solidFill>
                <a:latin typeface="Arial"/>
                <a:cs typeface="Arial"/>
              </a:rPr>
              <a:t>Farewell in </a:t>
            </a:r>
            <a:r>
              <a:rPr sz="1900" b="1" spc="-20" dirty="0">
                <a:solidFill>
                  <a:srgbClr val="262626"/>
                </a:solidFill>
                <a:latin typeface="Arial"/>
                <a:cs typeface="Arial"/>
              </a:rPr>
              <a:t>1868</a:t>
            </a:r>
            <a:endParaRPr sz="1900">
              <a:latin typeface="Arial"/>
              <a:cs typeface="Arial"/>
            </a:endParaRPr>
          </a:p>
          <a:p>
            <a:pPr marL="12700">
              <a:lnSpc>
                <a:spcPct val="100000"/>
              </a:lnSpc>
              <a:spcBef>
                <a:spcPts val="1850"/>
              </a:spcBef>
            </a:pPr>
            <a:r>
              <a:rPr sz="1900" b="1" dirty="0">
                <a:solidFill>
                  <a:srgbClr val="262626"/>
                </a:solidFill>
                <a:latin typeface="Arial"/>
                <a:cs typeface="Arial"/>
              </a:rPr>
              <a:t>Hadji </a:t>
            </a:r>
            <a:r>
              <a:rPr sz="1900" b="1" spc="-10" dirty="0">
                <a:solidFill>
                  <a:srgbClr val="262626"/>
                </a:solidFill>
                <a:latin typeface="Arial"/>
                <a:cs typeface="Arial"/>
              </a:rPr>
              <a:t>Dimitar</a:t>
            </a:r>
            <a:endParaRPr sz="1900">
              <a:latin typeface="Arial"/>
              <a:cs typeface="Arial"/>
            </a:endParaRPr>
          </a:p>
          <a:p>
            <a:pPr marL="20320">
              <a:lnSpc>
                <a:spcPct val="100000"/>
              </a:lnSpc>
              <a:spcBef>
                <a:spcPts val="1889"/>
              </a:spcBef>
            </a:pPr>
            <a:r>
              <a:rPr sz="1450" b="1" dirty="0">
                <a:solidFill>
                  <a:srgbClr val="262626"/>
                </a:solidFill>
                <a:latin typeface="Arial"/>
                <a:cs typeface="Arial"/>
              </a:rPr>
              <a:t>The</a:t>
            </a:r>
            <a:r>
              <a:rPr sz="1450" b="1" spc="55" dirty="0">
                <a:solidFill>
                  <a:srgbClr val="262626"/>
                </a:solidFill>
                <a:latin typeface="Arial"/>
                <a:cs typeface="Arial"/>
              </a:rPr>
              <a:t> </a:t>
            </a:r>
            <a:r>
              <a:rPr sz="1450" b="1" dirty="0">
                <a:solidFill>
                  <a:srgbClr val="262626"/>
                </a:solidFill>
                <a:latin typeface="Arial"/>
                <a:cs typeface="Arial"/>
              </a:rPr>
              <a:t>hanging</a:t>
            </a:r>
            <a:r>
              <a:rPr sz="1450" b="1" spc="70" dirty="0">
                <a:solidFill>
                  <a:srgbClr val="262626"/>
                </a:solidFill>
                <a:latin typeface="Arial"/>
                <a:cs typeface="Arial"/>
              </a:rPr>
              <a:t> </a:t>
            </a:r>
            <a:r>
              <a:rPr sz="1450" b="1" dirty="0">
                <a:solidFill>
                  <a:srgbClr val="262626"/>
                </a:solidFill>
                <a:latin typeface="Arial"/>
                <a:cs typeface="Arial"/>
              </a:rPr>
              <a:t>of</a:t>
            </a:r>
            <a:r>
              <a:rPr sz="1450" b="1" spc="60" dirty="0">
                <a:solidFill>
                  <a:srgbClr val="262626"/>
                </a:solidFill>
                <a:latin typeface="Arial"/>
                <a:cs typeface="Arial"/>
              </a:rPr>
              <a:t> </a:t>
            </a:r>
            <a:r>
              <a:rPr sz="1450" b="1" dirty="0">
                <a:solidFill>
                  <a:srgbClr val="262626"/>
                </a:solidFill>
                <a:latin typeface="Arial"/>
                <a:cs typeface="Arial"/>
              </a:rPr>
              <a:t>Vasil</a:t>
            </a:r>
            <a:r>
              <a:rPr sz="1450" b="1" spc="60" dirty="0">
                <a:solidFill>
                  <a:srgbClr val="262626"/>
                </a:solidFill>
                <a:latin typeface="Arial"/>
                <a:cs typeface="Arial"/>
              </a:rPr>
              <a:t> </a:t>
            </a:r>
            <a:r>
              <a:rPr sz="1450" b="1" spc="-10" dirty="0">
                <a:solidFill>
                  <a:srgbClr val="262626"/>
                </a:solidFill>
                <a:latin typeface="Arial"/>
                <a:cs typeface="Arial"/>
              </a:rPr>
              <a:t>Levski</a:t>
            </a:r>
            <a:endParaRPr sz="1450">
              <a:latin typeface="Arial"/>
              <a:cs typeface="Arial"/>
            </a:endParaRPr>
          </a:p>
          <a:p>
            <a:pPr>
              <a:lnSpc>
                <a:spcPct val="100000"/>
              </a:lnSpc>
              <a:spcBef>
                <a:spcPts val="815"/>
              </a:spcBef>
            </a:pPr>
            <a:endParaRPr sz="1450">
              <a:latin typeface="Arial"/>
              <a:cs typeface="Arial"/>
            </a:endParaRPr>
          </a:p>
          <a:p>
            <a:pPr marL="15875">
              <a:lnSpc>
                <a:spcPct val="100000"/>
              </a:lnSpc>
              <a:spcBef>
                <a:spcPts val="5"/>
              </a:spcBef>
            </a:pPr>
            <a:r>
              <a:rPr sz="1550" b="1" dirty="0">
                <a:solidFill>
                  <a:srgbClr val="262626"/>
                </a:solidFill>
                <a:latin typeface="Arial"/>
                <a:cs typeface="Arial"/>
              </a:rPr>
              <a:t>Your</a:t>
            </a:r>
            <a:r>
              <a:rPr sz="1550" b="1" spc="-40" dirty="0">
                <a:solidFill>
                  <a:srgbClr val="262626"/>
                </a:solidFill>
                <a:latin typeface="Arial"/>
                <a:cs typeface="Arial"/>
              </a:rPr>
              <a:t> </a:t>
            </a:r>
            <a:r>
              <a:rPr sz="1550" b="1" spc="-10" dirty="0">
                <a:solidFill>
                  <a:srgbClr val="262626"/>
                </a:solidFill>
                <a:latin typeface="Arial"/>
                <a:cs typeface="Arial"/>
              </a:rPr>
              <a:t>mother</a:t>
            </a:r>
            <a:endParaRPr sz="1550">
              <a:latin typeface="Arial"/>
              <a:cs typeface="Arial"/>
            </a:endParaRPr>
          </a:p>
        </p:txBody>
      </p:sp>
      <p:sp>
        <p:nvSpPr>
          <p:cNvPr id="4" name="object 4"/>
          <p:cNvSpPr txBox="1">
            <a:spLocks noGrp="1"/>
          </p:cNvSpPr>
          <p:nvPr>
            <p:ph type="title"/>
          </p:nvPr>
        </p:nvSpPr>
        <p:spPr>
          <a:prstGeom prst="rect">
            <a:avLst/>
          </a:prstGeom>
        </p:spPr>
        <p:txBody>
          <a:bodyPr vert="horz" wrap="square" lIns="0" tIns="78663" rIns="0" bIns="0" rtlCol="0">
            <a:spAutoFit/>
          </a:bodyPr>
          <a:lstStyle/>
          <a:p>
            <a:pPr marL="519430">
              <a:lnSpc>
                <a:spcPct val="100000"/>
              </a:lnSpc>
              <a:spcBef>
                <a:spcPts val="105"/>
              </a:spcBef>
            </a:pPr>
            <a:r>
              <a:rPr dirty="0"/>
              <a:t>Until my first </a:t>
            </a:r>
            <a:r>
              <a:rPr spc="-20" dirty="0"/>
              <a:t>love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prstGeom prst="rect">
            <a:avLst/>
          </a:prstGeom>
        </p:spPr>
        <p:txBody>
          <a:bodyPr vert="horz" wrap="square" lIns="0" tIns="17145" rIns="0" bIns="0" rtlCol="0">
            <a:spAutoFit/>
          </a:bodyPr>
          <a:lstStyle/>
          <a:p>
            <a:pPr marL="114300">
              <a:lnSpc>
                <a:spcPct val="100000"/>
              </a:lnSpc>
              <a:spcBef>
                <a:spcPts val="135"/>
              </a:spcBef>
            </a:pPr>
            <a:r>
              <a:rPr sz="4550" dirty="0"/>
              <a:t>Farewell</a:t>
            </a:r>
            <a:r>
              <a:rPr sz="4550" spc="5" dirty="0"/>
              <a:t> </a:t>
            </a:r>
            <a:r>
              <a:rPr sz="4550" dirty="0"/>
              <a:t>in</a:t>
            </a:r>
            <a:r>
              <a:rPr sz="4550" spc="5" dirty="0"/>
              <a:t> </a:t>
            </a:r>
            <a:r>
              <a:rPr sz="4550" spc="-10" dirty="0"/>
              <a:t>1868.</a:t>
            </a:r>
            <a:endParaRPr sz="4550"/>
          </a:p>
        </p:txBody>
      </p:sp>
      <p:sp>
        <p:nvSpPr>
          <p:cNvPr id="4" name="object 4"/>
          <p:cNvSpPr txBox="1"/>
          <p:nvPr/>
        </p:nvSpPr>
        <p:spPr>
          <a:xfrm>
            <a:off x="336343" y="4573346"/>
            <a:ext cx="3498850" cy="1858645"/>
          </a:xfrm>
          <a:prstGeom prst="rect">
            <a:avLst/>
          </a:prstGeom>
        </p:spPr>
        <p:txBody>
          <a:bodyPr vert="horz" wrap="square" lIns="0" tIns="15240" rIns="0" bIns="0" rtlCol="0">
            <a:spAutoFit/>
          </a:bodyPr>
          <a:lstStyle/>
          <a:p>
            <a:pPr marL="12700">
              <a:lnSpc>
                <a:spcPct val="100000"/>
              </a:lnSpc>
              <a:spcBef>
                <a:spcPts val="120"/>
              </a:spcBef>
            </a:pPr>
            <a:r>
              <a:rPr sz="2050" b="1" dirty="0">
                <a:solidFill>
                  <a:srgbClr val="262626"/>
                </a:solidFill>
                <a:latin typeface="Arial"/>
                <a:cs typeface="Arial"/>
              </a:rPr>
              <a:t>Hadji</a:t>
            </a:r>
            <a:r>
              <a:rPr sz="2050" b="1" spc="5" dirty="0">
                <a:solidFill>
                  <a:srgbClr val="262626"/>
                </a:solidFill>
                <a:latin typeface="Arial"/>
                <a:cs typeface="Arial"/>
              </a:rPr>
              <a:t> </a:t>
            </a:r>
            <a:r>
              <a:rPr sz="2050" b="1" spc="-10" dirty="0">
                <a:solidFill>
                  <a:srgbClr val="262626"/>
                </a:solidFill>
                <a:latin typeface="Arial"/>
                <a:cs typeface="Arial"/>
              </a:rPr>
              <a:t>Dimitar</a:t>
            </a:r>
            <a:endParaRPr sz="2050">
              <a:latin typeface="Arial"/>
              <a:cs typeface="Arial"/>
            </a:endParaRPr>
          </a:p>
          <a:p>
            <a:pPr>
              <a:lnSpc>
                <a:spcPct val="100000"/>
              </a:lnSpc>
              <a:spcBef>
                <a:spcPts val="660"/>
              </a:spcBef>
            </a:pPr>
            <a:endParaRPr sz="2050">
              <a:latin typeface="Arial"/>
              <a:cs typeface="Arial"/>
            </a:endParaRPr>
          </a:p>
          <a:p>
            <a:pPr marL="23495">
              <a:lnSpc>
                <a:spcPct val="100000"/>
              </a:lnSpc>
            </a:pPr>
            <a:r>
              <a:rPr sz="2050" b="1" dirty="0">
                <a:solidFill>
                  <a:srgbClr val="262626"/>
                </a:solidFill>
                <a:latin typeface="Arial"/>
                <a:cs typeface="Arial"/>
              </a:rPr>
              <a:t>The</a:t>
            </a:r>
            <a:r>
              <a:rPr sz="2050" b="1" spc="35" dirty="0">
                <a:solidFill>
                  <a:srgbClr val="262626"/>
                </a:solidFill>
                <a:latin typeface="Arial"/>
                <a:cs typeface="Arial"/>
              </a:rPr>
              <a:t> </a:t>
            </a:r>
            <a:r>
              <a:rPr sz="2050" b="1" dirty="0">
                <a:solidFill>
                  <a:srgbClr val="262626"/>
                </a:solidFill>
                <a:latin typeface="Arial"/>
                <a:cs typeface="Arial"/>
              </a:rPr>
              <a:t>hanging</a:t>
            </a:r>
            <a:r>
              <a:rPr sz="2050" b="1" spc="35" dirty="0">
                <a:solidFill>
                  <a:srgbClr val="262626"/>
                </a:solidFill>
                <a:latin typeface="Arial"/>
                <a:cs typeface="Arial"/>
              </a:rPr>
              <a:t> </a:t>
            </a:r>
            <a:r>
              <a:rPr sz="2050" b="1" dirty="0">
                <a:solidFill>
                  <a:srgbClr val="262626"/>
                </a:solidFill>
                <a:latin typeface="Arial"/>
                <a:cs typeface="Arial"/>
              </a:rPr>
              <a:t>of</a:t>
            </a:r>
            <a:r>
              <a:rPr sz="2050" b="1" spc="30" dirty="0">
                <a:solidFill>
                  <a:srgbClr val="262626"/>
                </a:solidFill>
                <a:latin typeface="Arial"/>
                <a:cs typeface="Arial"/>
              </a:rPr>
              <a:t> </a:t>
            </a:r>
            <a:r>
              <a:rPr sz="2050" b="1" dirty="0">
                <a:solidFill>
                  <a:srgbClr val="262626"/>
                </a:solidFill>
                <a:latin typeface="Arial"/>
                <a:cs typeface="Arial"/>
              </a:rPr>
              <a:t>Vasil</a:t>
            </a:r>
            <a:r>
              <a:rPr sz="2050" b="1" spc="35" dirty="0">
                <a:solidFill>
                  <a:srgbClr val="262626"/>
                </a:solidFill>
                <a:latin typeface="Arial"/>
                <a:cs typeface="Arial"/>
              </a:rPr>
              <a:t> </a:t>
            </a:r>
            <a:r>
              <a:rPr sz="2050" b="1" spc="-10" dirty="0">
                <a:solidFill>
                  <a:srgbClr val="262626"/>
                </a:solidFill>
                <a:latin typeface="Arial"/>
                <a:cs typeface="Arial"/>
              </a:rPr>
              <a:t>Levski</a:t>
            </a:r>
            <a:endParaRPr sz="2050">
              <a:latin typeface="Arial"/>
              <a:cs typeface="Arial"/>
            </a:endParaRPr>
          </a:p>
          <a:p>
            <a:pPr>
              <a:lnSpc>
                <a:spcPct val="100000"/>
              </a:lnSpc>
              <a:spcBef>
                <a:spcPts val="1530"/>
              </a:spcBef>
            </a:pPr>
            <a:endParaRPr sz="2050">
              <a:latin typeface="Arial"/>
              <a:cs typeface="Arial"/>
            </a:endParaRPr>
          </a:p>
          <a:p>
            <a:pPr marL="17145">
              <a:lnSpc>
                <a:spcPct val="100000"/>
              </a:lnSpc>
              <a:spcBef>
                <a:spcPts val="5"/>
              </a:spcBef>
            </a:pPr>
            <a:r>
              <a:rPr sz="2150" b="1" dirty="0">
                <a:solidFill>
                  <a:srgbClr val="262626"/>
                </a:solidFill>
                <a:latin typeface="Arial"/>
                <a:cs typeface="Arial"/>
              </a:rPr>
              <a:t>Your</a:t>
            </a:r>
            <a:r>
              <a:rPr sz="2150" b="1" spc="5" dirty="0">
                <a:solidFill>
                  <a:srgbClr val="262626"/>
                </a:solidFill>
                <a:latin typeface="Arial"/>
                <a:cs typeface="Arial"/>
              </a:rPr>
              <a:t> </a:t>
            </a:r>
            <a:r>
              <a:rPr sz="2150" b="1" spc="-10" dirty="0">
                <a:solidFill>
                  <a:srgbClr val="262626"/>
                </a:solidFill>
                <a:latin typeface="Arial"/>
                <a:cs typeface="Arial"/>
              </a:rPr>
              <a:t>mother</a:t>
            </a:r>
            <a:endParaRPr sz="215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prstGeom prst="rect">
            <a:avLst/>
          </a:prstGeom>
        </p:spPr>
        <p:txBody>
          <a:bodyPr vert="horz" wrap="square" lIns="0" tIns="132518" rIns="0" bIns="0" rtlCol="0">
            <a:spAutoFit/>
          </a:bodyPr>
          <a:lstStyle/>
          <a:p>
            <a:pPr marL="559435">
              <a:lnSpc>
                <a:spcPct val="100000"/>
              </a:lnSpc>
              <a:spcBef>
                <a:spcPts val="114"/>
              </a:spcBef>
            </a:pPr>
            <a:r>
              <a:rPr sz="4350" dirty="0"/>
              <a:t>Hadji </a:t>
            </a:r>
            <a:r>
              <a:rPr sz="4350" spc="-10" dirty="0"/>
              <a:t>Dimitar</a:t>
            </a:r>
            <a:endParaRPr sz="4350"/>
          </a:p>
        </p:txBody>
      </p:sp>
      <p:sp>
        <p:nvSpPr>
          <p:cNvPr id="4" name="object 4"/>
          <p:cNvSpPr txBox="1"/>
          <p:nvPr/>
        </p:nvSpPr>
        <p:spPr>
          <a:xfrm>
            <a:off x="248306" y="5331078"/>
            <a:ext cx="3494404" cy="1118235"/>
          </a:xfrm>
          <a:prstGeom prst="rect">
            <a:avLst/>
          </a:prstGeom>
        </p:spPr>
        <p:txBody>
          <a:bodyPr vert="horz" wrap="square" lIns="0" tIns="15240" rIns="0" bIns="0" rtlCol="0">
            <a:spAutoFit/>
          </a:bodyPr>
          <a:lstStyle/>
          <a:p>
            <a:pPr marL="19050">
              <a:lnSpc>
                <a:spcPct val="100000"/>
              </a:lnSpc>
              <a:spcBef>
                <a:spcPts val="120"/>
              </a:spcBef>
            </a:pPr>
            <a:r>
              <a:rPr sz="2050" b="1" dirty="0">
                <a:solidFill>
                  <a:srgbClr val="262626"/>
                </a:solidFill>
                <a:latin typeface="Arial"/>
                <a:cs typeface="Arial"/>
              </a:rPr>
              <a:t>The</a:t>
            </a:r>
            <a:r>
              <a:rPr sz="2050" b="1" spc="35" dirty="0">
                <a:solidFill>
                  <a:srgbClr val="262626"/>
                </a:solidFill>
                <a:latin typeface="Arial"/>
                <a:cs typeface="Arial"/>
              </a:rPr>
              <a:t> </a:t>
            </a:r>
            <a:r>
              <a:rPr sz="2050" b="1" dirty="0">
                <a:solidFill>
                  <a:srgbClr val="262626"/>
                </a:solidFill>
                <a:latin typeface="Arial"/>
                <a:cs typeface="Arial"/>
              </a:rPr>
              <a:t>hanging</a:t>
            </a:r>
            <a:r>
              <a:rPr sz="2050" b="1" spc="35" dirty="0">
                <a:solidFill>
                  <a:srgbClr val="262626"/>
                </a:solidFill>
                <a:latin typeface="Arial"/>
                <a:cs typeface="Arial"/>
              </a:rPr>
              <a:t> </a:t>
            </a:r>
            <a:r>
              <a:rPr sz="2050" b="1" dirty="0">
                <a:solidFill>
                  <a:srgbClr val="262626"/>
                </a:solidFill>
                <a:latin typeface="Arial"/>
                <a:cs typeface="Arial"/>
              </a:rPr>
              <a:t>of</a:t>
            </a:r>
            <a:r>
              <a:rPr sz="2050" b="1" spc="30" dirty="0">
                <a:solidFill>
                  <a:srgbClr val="262626"/>
                </a:solidFill>
                <a:latin typeface="Arial"/>
                <a:cs typeface="Arial"/>
              </a:rPr>
              <a:t> </a:t>
            </a:r>
            <a:r>
              <a:rPr sz="2050" b="1" dirty="0">
                <a:solidFill>
                  <a:srgbClr val="262626"/>
                </a:solidFill>
                <a:latin typeface="Arial"/>
                <a:cs typeface="Arial"/>
              </a:rPr>
              <a:t>Vasil</a:t>
            </a:r>
            <a:r>
              <a:rPr sz="2050" b="1" spc="35" dirty="0">
                <a:solidFill>
                  <a:srgbClr val="262626"/>
                </a:solidFill>
                <a:latin typeface="Arial"/>
                <a:cs typeface="Arial"/>
              </a:rPr>
              <a:t> </a:t>
            </a:r>
            <a:r>
              <a:rPr sz="2050" b="1" spc="-10" dirty="0">
                <a:solidFill>
                  <a:srgbClr val="262626"/>
                </a:solidFill>
                <a:latin typeface="Arial"/>
                <a:cs typeface="Arial"/>
              </a:rPr>
              <a:t>Levski</a:t>
            </a:r>
            <a:endParaRPr sz="2050">
              <a:latin typeface="Arial"/>
              <a:cs typeface="Arial"/>
            </a:endParaRPr>
          </a:p>
          <a:p>
            <a:pPr>
              <a:lnSpc>
                <a:spcPct val="100000"/>
              </a:lnSpc>
              <a:spcBef>
                <a:spcPts val="1180"/>
              </a:spcBef>
            </a:pPr>
            <a:endParaRPr sz="2050">
              <a:latin typeface="Arial"/>
              <a:cs typeface="Arial"/>
            </a:endParaRPr>
          </a:p>
          <a:p>
            <a:pPr marL="12700">
              <a:lnSpc>
                <a:spcPct val="100000"/>
              </a:lnSpc>
            </a:pPr>
            <a:r>
              <a:rPr sz="2150" b="1" dirty="0">
                <a:solidFill>
                  <a:srgbClr val="262626"/>
                </a:solidFill>
                <a:latin typeface="Arial"/>
                <a:cs typeface="Arial"/>
              </a:rPr>
              <a:t>Your</a:t>
            </a:r>
            <a:r>
              <a:rPr sz="2150" b="1" spc="5" dirty="0">
                <a:solidFill>
                  <a:srgbClr val="262626"/>
                </a:solidFill>
                <a:latin typeface="Arial"/>
                <a:cs typeface="Arial"/>
              </a:rPr>
              <a:t> </a:t>
            </a:r>
            <a:r>
              <a:rPr sz="2150" b="1" spc="-10" dirty="0">
                <a:solidFill>
                  <a:srgbClr val="262626"/>
                </a:solidFill>
                <a:latin typeface="Arial"/>
                <a:cs typeface="Arial"/>
              </a:rPr>
              <a:t>mother</a:t>
            </a:r>
            <a:endParaRPr sz="215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74" y="0"/>
            <a:ext cx="12192000" cy="6858000"/>
          </a:xfrm>
          <a:prstGeom prst="rect">
            <a:avLst/>
          </a:prstGeom>
        </p:spPr>
      </p:pic>
      <p:sp>
        <p:nvSpPr>
          <p:cNvPr id="3" name="object 3"/>
          <p:cNvSpPr txBox="1"/>
          <p:nvPr/>
        </p:nvSpPr>
        <p:spPr>
          <a:xfrm>
            <a:off x="394512" y="6109885"/>
            <a:ext cx="1782445" cy="380365"/>
          </a:xfrm>
          <a:prstGeom prst="rect">
            <a:avLst/>
          </a:prstGeom>
        </p:spPr>
        <p:txBody>
          <a:bodyPr vert="horz" wrap="square" lIns="0" tIns="15875" rIns="0" bIns="0" rtlCol="0">
            <a:spAutoFit/>
          </a:bodyPr>
          <a:lstStyle/>
          <a:p>
            <a:pPr marL="12700">
              <a:lnSpc>
                <a:spcPct val="100000"/>
              </a:lnSpc>
              <a:spcBef>
                <a:spcPts val="125"/>
              </a:spcBef>
            </a:pPr>
            <a:r>
              <a:rPr sz="2300" b="1" dirty="0">
                <a:solidFill>
                  <a:srgbClr val="262626"/>
                </a:solidFill>
                <a:latin typeface="Arial"/>
                <a:cs typeface="Arial"/>
              </a:rPr>
              <a:t>Your</a:t>
            </a:r>
            <a:r>
              <a:rPr sz="2300" b="1" spc="55" dirty="0">
                <a:solidFill>
                  <a:srgbClr val="262626"/>
                </a:solidFill>
                <a:latin typeface="Arial"/>
                <a:cs typeface="Arial"/>
              </a:rPr>
              <a:t> </a:t>
            </a:r>
            <a:r>
              <a:rPr sz="2300" b="1" spc="-10" dirty="0">
                <a:solidFill>
                  <a:srgbClr val="262626"/>
                </a:solidFill>
                <a:latin typeface="Arial"/>
                <a:cs typeface="Arial"/>
              </a:rPr>
              <a:t>mother</a:t>
            </a:r>
            <a:endParaRPr sz="2300">
              <a:latin typeface="Arial"/>
              <a:cs typeface="Arial"/>
            </a:endParaRPr>
          </a:p>
        </p:txBody>
      </p:sp>
      <p:sp>
        <p:nvSpPr>
          <p:cNvPr id="4" name="object 4"/>
          <p:cNvSpPr txBox="1">
            <a:spLocks noGrp="1"/>
          </p:cNvSpPr>
          <p:nvPr>
            <p:ph type="title"/>
          </p:nvPr>
        </p:nvSpPr>
        <p:spPr>
          <a:prstGeom prst="rect">
            <a:avLst/>
          </a:prstGeom>
        </p:spPr>
        <p:txBody>
          <a:bodyPr vert="horz" wrap="square" lIns="0" tIns="72633" rIns="0" bIns="0" rtlCol="0">
            <a:spAutoFit/>
          </a:bodyPr>
          <a:lstStyle/>
          <a:p>
            <a:pPr marL="46355">
              <a:lnSpc>
                <a:spcPct val="100000"/>
              </a:lnSpc>
              <a:spcBef>
                <a:spcPts val="130"/>
              </a:spcBef>
            </a:pPr>
            <a:r>
              <a:rPr sz="3250" dirty="0"/>
              <a:t>The</a:t>
            </a:r>
            <a:r>
              <a:rPr sz="3250" spc="5" dirty="0"/>
              <a:t> </a:t>
            </a:r>
            <a:r>
              <a:rPr sz="3250" dirty="0"/>
              <a:t>hanging</a:t>
            </a:r>
            <a:r>
              <a:rPr sz="3250" spc="5" dirty="0"/>
              <a:t> </a:t>
            </a:r>
            <a:r>
              <a:rPr sz="3250" dirty="0"/>
              <a:t>of</a:t>
            </a:r>
            <a:r>
              <a:rPr sz="3250" spc="5" dirty="0"/>
              <a:t> </a:t>
            </a:r>
            <a:r>
              <a:rPr sz="3250" dirty="0"/>
              <a:t>Vasil</a:t>
            </a:r>
            <a:r>
              <a:rPr sz="3250" spc="5" dirty="0"/>
              <a:t> </a:t>
            </a:r>
            <a:r>
              <a:rPr sz="3250" spc="-10" dirty="0"/>
              <a:t>Levski</a:t>
            </a:r>
            <a:endParaRPr sz="325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362</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MT</vt:lpstr>
      <vt:lpstr>Office Theme</vt:lpstr>
      <vt:lpstr>"Botev lives in our hearts"</vt:lpstr>
      <vt:lpstr>BIOGRAPHY</vt:lpstr>
      <vt:lpstr>PowerPoint Presentation</vt:lpstr>
      <vt:lpstr>Popular works by Botev</vt:lpstr>
      <vt:lpstr>To My First Love Farewell in 1868</vt:lpstr>
      <vt:lpstr>Until my first love</vt:lpstr>
      <vt:lpstr>Farewell in 1868.</vt:lpstr>
      <vt:lpstr>Hadji Dimitar</vt:lpstr>
      <vt:lpstr>The hanging of Vasil Levski</vt:lpstr>
      <vt:lpstr>Your mother</vt:lpstr>
      <vt:lpstr>Hristo Botev, this is the symbol of our school. It is named after him and of course every year our school celebrates its patron saint's day. Like every school, we have an anthem, created by Antonia Skenderova.</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"Botev lives in our hearts"</dc:title>
  <cp:lastModifiedBy>PC-2</cp:lastModifiedBy>
  <cp:revision>1</cp:revision>
  <dcterms:created xsi:type="dcterms:W3CDTF">2025-01-27T09:17:31Z</dcterms:created>
  <dcterms:modified xsi:type="dcterms:W3CDTF">2025-01-28T06:11:57Z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2025-01-27T00:00:00Z</vt:filetime>
  </property>
  <property fmtid="{D5CDD505-2E9C-101B-9397-08002B2CF9AE}" pid="3" name="Creator">
    <vt:lpwstr>PDFium</vt:lpwstr>
  </property>
  <property fmtid="{D5CDD505-2E9C-101B-9397-08002B2CF9AE}" pid="4" name="LastSaved">
    <vt:filetime>2025-01-27T00:00:00Z</vt:filetime>
  </property>
</Properties>
</file>