
<file path=[Content_Types].xml><?xml version="1.0" encoding="utf-8"?>
<Types xmlns="http://schemas.openxmlformats.org/package/2006/content-types">
  <Default ContentType="application/x-fontdata" Extension="fntdata"/>
  <Default ContentType="image/jpeg" Extension="jpeg"/>
  <Default ContentType="audio/m4a" Extension="m4a"/>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Lst>
  <p:sldSz cx="18288000" cy="10287000"/>
  <p:notesSz cx="6858000" cy="9144000"/>
  <p:embeddedFontLst>
    <p:embeddedFont>
      <p:font typeface="DM Sans Italics" charset="1" panose="00000000000000000000"/>
      <p:regular r:id="rId14"/>
    </p:embeddedFont>
    <p:embeddedFont>
      <p:font typeface="Cardo" charset="1" panose="02020600000000000000"/>
      <p:regular r:id="rId15"/>
    </p:embeddedFont>
    <p:embeddedFont>
      <p:font typeface="DM Sans Bold" charset="1" panose="00000000000000000000"/>
      <p:regular r:id="rId16"/>
    </p:embeddedFont>
    <p:embeddedFont>
      <p:font typeface="Arimo Bold" charset="1" panose="020B0704020202020204"/>
      <p:regular r:id="rId17"/>
    </p:embeddedFont>
    <p:embeddedFont>
      <p:font typeface="Libre Baskerville Bold" charset="1" panose="02000000000000000000"/>
      <p:regular r:id="rId18"/>
    </p:embeddedFont>
    <p:embeddedFont>
      <p:font typeface="Open Sans" charset="1" panose="020B0606030504020204"/>
      <p:regular r:id="rId19"/>
    </p:embeddedFont>
    <p:embeddedFont>
      <p:font typeface="Rasputin Bold" charset="1" panose="00000000000000000000"/>
      <p:regular r:id="rId20"/>
    </p:embeddedFont>
    <p:embeddedFont>
      <p:font typeface="Canva Sans 2 Bold" charset="1" panose="020B0803030501040103"/>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2.jpeg" Type="http://schemas.openxmlformats.org/officeDocument/2006/relationships/image"/><Relationship Id="rId11" Target="../media/aAFvKfJ471g.m4a" Type="http://schemas.microsoft.com/office/2007/relationships/media"/><Relationship Id="rId12" Target="../media/aAFvKfJ471g.m4a" Type="http://schemas.openxmlformats.org/officeDocument/2006/relationships/audio"/><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jpeg" Type="http://schemas.openxmlformats.org/officeDocument/2006/relationships/image"/><Relationship Id="rId9" Target="../media/image8.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9.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11.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png" Type="http://schemas.openxmlformats.org/officeDocument/2006/relationships/image"/><Relationship Id="rId4" Target="../media/image14.png" Type="http://schemas.openxmlformats.org/officeDocument/2006/relationships/image"/><Relationship Id="rId5" Target="../media/image15.png" Type="http://schemas.openxmlformats.org/officeDocument/2006/relationships/image"/><Relationship Id="rId6" Target="../media/image16.svg" Type="http://schemas.openxmlformats.org/officeDocument/2006/relationships/image"/><Relationship Id="rId7" Target="../media/image17.png" Type="http://schemas.openxmlformats.org/officeDocument/2006/relationships/image"/><Relationship Id="rId8" Target="../media/image18.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0.svg" Type="http://schemas.openxmlformats.org/officeDocument/2006/relationships/image"/><Relationship Id="rId4" Target="../media/image17.png" Type="http://schemas.openxmlformats.org/officeDocument/2006/relationships/image"/><Relationship Id="rId5" Target="../media/image18.svg" Type="http://schemas.openxmlformats.org/officeDocument/2006/relationships/image"/><Relationship Id="rId6" Target="../media/image21.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jpeg" Type="http://schemas.openxmlformats.org/officeDocument/2006/relationships/image"/><Relationship Id="rId5" Target="../media/image25.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28.png" Type="http://schemas.openxmlformats.org/officeDocument/2006/relationships/image"/><Relationship Id="rId4" Target="../media/image29.png" Type="http://schemas.openxmlformats.org/officeDocument/2006/relationships/image"/><Relationship Id="rId5" Target="../media/image30.png" Type="http://schemas.openxmlformats.org/officeDocument/2006/relationships/image"/><Relationship Id="rId6" Target="../media/image31.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28700" y="1028700"/>
            <a:ext cx="16230600" cy="8229600"/>
            <a:chOff x="0" y="0"/>
            <a:chExt cx="4274726" cy="2167467"/>
          </a:xfrm>
        </p:grpSpPr>
        <p:sp>
          <p:nvSpPr>
            <p:cNvPr name="Freeform 3" id="3"/>
            <p:cNvSpPr/>
            <p:nvPr/>
          </p:nvSpPr>
          <p:spPr>
            <a:xfrm flipH="false" flipV="false" rot="0">
              <a:off x="0" y="0"/>
              <a:ext cx="4274726" cy="2167467"/>
            </a:xfrm>
            <a:custGeom>
              <a:avLst/>
              <a:gdLst/>
              <a:ahLst/>
              <a:cxnLst/>
              <a:rect r="r" b="b" t="t" l="l"/>
              <a:pathLst>
                <a:path h="2167467" w="4274726">
                  <a:moveTo>
                    <a:pt x="22896" y="0"/>
                  </a:moveTo>
                  <a:lnTo>
                    <a:pt x="4251830" y="0"/>
                  </a:lnTo>
                  <a:cubicBezTo>
                    <a:pt x="4264475" y="0"/>
                    <a:pt x="4274726" y="10251"/>
                    <a:pt x="4274726" y="22896"/>
                  </a:cubicBezTo>
                  <a:lnTo>
                    <a:pt x="4274726" y="2144571"/>
                  </a:lnTo>
                  <a:cubicBezTo>
                    <a:pt x="4274726" y="2150643"/>
                    <a:pt x="4272314" y="2156467"/>
                    <a:pt x="4268020" y="2160761"/>
                  </a:cubicBezTo>
                  <a:cubicBezTo>
                    <a:pt x="4263726" y="2165054"/>
                    <a:pt x="4257903" y="2167467"/>
                    <a:pt x="4251830" y="2167467"/>
                  </a:cubicBezTo>
                  <a:lnTo>
                    <a:pt x="22896" y="2167467"/>
                  </a:lnTo>
                  <a:cubicBezTo>
                    <a:pt x="16823" y="2167467"/>
                    <a:pt x="11000" y="2165054"/>
                    <a:pt x="6706" y="2160761"/>
                  </a:cubicBezTo>
                  <a:cubicBezTo>
                    <a:pt x="2412" y="2156467"/>
                    <a:pt x="0" y="2150643"/>
                    <a:pt x="0" y="2144571"/>
                  </a:cubicBezTo>
                  <a:lnTo>
                    <a:pt x="0" y="22896"/>
                  </a:lnTo>
                  <a:cubicBezTo>
                    <a:pt x="0" y="16823"/>
                    <a:pt x="2412" y="11000"/>
                    <a:pt x="6706" y="6706"/>
                  </a:cubicBezTo>
                  <a:cubicBezTo>
                    <a:pt x="11000" y="2412"/>
                    <a:pt x="16823" y="0"/>
                    <a:pt x="22896" y="0"/>
                  </a:cubicBezTo>
                  <a:close/>
                </a:path>
              </a:pathLst>
            </a:custGeom>
            <a:solidFill>
              <a:srgbClr val="4F674F"/>
            </a:solidFill>
          </p:spPr>
        </p:sp>
        <p:sp>
          <p:nvSpPr>
            <p:cNvPr name="TextBox 4" id="4"/>
            <p:cNvSpPr txBox="true"/>
            <p:nvPr/>
          </p:nvSpPr>
          <p:spPr>
            <a:xfrm>
              <a:off x="0" y="-38100"/>
              <a:ext cx="4274726" cy="2205567"/>
            </a:xfrm>
            <a:prstGeom prst="rect">
              <a:avLst/>
            </a:prstGeom>
          </p:spPr>
          <p:txBody>
            <a:bodyPr anchor="ctr" rtlCol="false" tIns="50800" lIns="50800" bIns="50800" rIns="50800"/>
            <a:lstStyle/>
            <a:p>
              <a:pPr algn="ctr">
                <a:lnSpc>
                  <a:spcPts val="2659"/>
                </a:lnSpc>
                <a:spcBef>
                  <a:spcPct val="0"/>
                </a:spcBef>
              </a:pPr>
            </a:p>
          </p:txBody>
        </p:sp>
      </p:grpSp>
      <p:sp>
        <p:nvSpPr>
          <p:cNvPr name="Freeform 5" id="5"/>
          <p:cNvSpPr/>
          <p:nvPr/>
        </p:nvSpPr>
        <p:spPr>
          <a:xfrm flipH="false" flipV="false" rot="0">
            <a:off x="1981200" y="-94024"/>
            <a:ext cx="4102978" cy="2245448"/>
          </a:xfrm>
          <a:custGeom>
            <a:avLst/>
            <a:gdLst/>
            <a:ahLst/>
            <a:cxnLst/>
            <a:rect r="r" b="b" t="t" l="l"/>
            <a:pathLst>
              <a:path h="2245448" w="4102978">
                <a:moveTo>
                  <a:pt x="0" y="0"/>
                </a:moveTo>
                <a:lnTo>
                  <a:pt x="4102978" y="0"/>
                </a:lnTo>
                <a:lnTo>
                  <a:pt x="4102978" y="2245448"/>
                </a:lnTo>
                <a:lnTo>
                  <a:pt x="0" y="22454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981200" y="6267450"/>
            <a:ext cx="2880360" cy="4114800"/>
          </a:xfrm>
          <a:custGeom>
            <a:avLst/>
            <a:gdLst/>
            <a:ahLst/>
            <a:cxnLst/>
            <a:rect r="r" b="b" t="t" l="l"/>
            <a:pathLst>
              <a:path h="4114800" w="2880360">
                <a:moveTo>
                  <a:pt x="0" y="0"/>
                </a:moveTo>
                <a:lnTo>
                  <a:pt x="2880360" y="0"/>
                </a:lnTo>
                <a:lnTo>
                  <a:pt x="288036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10800000">
            <a:off x="5721044" y="7673106"/>
            <a:ext cx="3422956" cy="2613894"/>
          </a:xfrm>
          <a:custGeom>
            <a:avLst/>
            <a:gdLst/>
            <a:ahLst/>
            <a:cxnLst/>
            <a:rect r="r" b="b" t="t" l="l"/>
            <a:pathLst>
              <a:path h="2613894" w="3422956">
                <a:moveTo>
                  <a:pt x="0" y="0"/>
                </a:moveTo>
                <a:lnTo>
                  <a:pt x="3422956" y="0"/>
                </a:lnTo>
                <a:lnTo>
                  <a:pt x="3422956" y="2613894"/>
                </a:lnTo>
                <a:lnTo>
                  <a:pt x="0" y="261389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8" id="8"/>
          <p:cNvGrpSpPr/>
          <p:nvPr/>
        </p:nvGrpSpPr>
        <p:grpSpPr>
          <a:xfrm rot="0">
            <a:off x="1595752" y="2630928"/>
            <a:ext cx="5246370" cy="5246370"/>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33940" y="0"/>
                  </a:moveTo>
                  <a:lnTo>
                    <a:pt x="778860" y="0"/>
                  </a:lnTo>
                  <a:cubicBezTo>
                    <a:pt x="797604" y="0"/>
                    <a:pt x="812800" y="15196"/>
                    <a:pt x="812800" y="33940"/>
                  </a:cubicBezTo>
                  <a:lnTo>
                    <a:pt x="812800" y="778860"/>
                  </a:lnTo>
                  <a:cubicBezTo>
                    <a:pt x="812800" y="797604"/>
                    <a:pt x="797604" y="812800"/>
                    <a:pt x="778860" y="812800"/>
                  </a:cubicBezTo>
                  <a:lnTo>
                    <a:pt x="33940" y="812800"/>
                  </a:lnTo>
                  <a:cubicBezTo>
                    <a:pt x="15196" y="812800"/>
                    <a:pt x="0" y="797604"/>
                    <a:pt x="0" y="778860"/>
                  </a:cubicBezTo>
                  <a:lnTo>
                    <a:pt x="0" y="33940"/>
                  </a:lnTo>
                  <a:cubicBezTo>
                    <a:pt x="0" y="15196"/>
                    <a:pt x="15196" y="0"/>
                    <a:pt x="33940" y="0"/>
                  </a:cubicBezTo>
                  <a:close/>
                </a:path>
              </a:pathLst>
            </a:custGeom>
            <a:blipFill>
              <a:blip r:embed="rId8"/>
              <a:stretch>
                <a:fillRect l="0" t="0" r="0" b="0"/>
              </a:stretch>
            </a:blipFill>
          </p:spPr>
        </p:sp>
      </p:grpSp>
      <p:sp>
        <p:nvSpPr>
          <p:cNvPr name="TextBox 10" id="10"/>
          <p:cNvSpPr txBox="true"/>
          <p:nvPr/>
        </p:nvSpPr>
        <p:spPr>
          <a:xfrm rot="0">
            <a:off x="11284475" y="6305550"/>
            <a:ext cx="5722116" cy="1037596"/>
          </a:xfrm>
          <a:prstGeom prst="rect">
            <a:avLst/>
          </a:prstGeom>
        </p:spPr>
        <p:txBody>
          <a:bodyPr anchor="t" rtlCol="false" tIns="0" lIns="0" bIns="0" rIns="0">
            <a:spAutoFit/>
          </a:bodyPr>
          <a:lstStyle/>
          <a:p>
            <a:pPr algn="r">
              <a:lnSpc>
                <a:spcPts val="4070"/>
              </a:lnSpc>
            </a:pPr>
            <a:r>
              <a:rPr lang="en-US" sz="3700">
                <a:solidFill>
                  <a:srgbClr val="FFFFFF"/>
                </a:solidFill>
                <a:latin typeface="DM Sans Italics"/>
              </a:rPr>
              <a:t>VULCAN SECONDARY SCHOOL</a:t>
            </a:r>
          </a:p>
        </p:txBody>
      </p:sp>
      <p:sp>
        <p:nvSpPr>
          <p:cNvPr name="TextBox 11" id="11"/>
          <p:cNvSpPr txBox="true"/>
          <p:nvPr/>
        </p:nvSpPr>
        <p:spPr>
          <a:xfrm rot="0">
            <a:off x="7015943" y="3341510"/>
            <a:ext cx="10243357" cy="2449868"/>
          </a:xfrm>
          <a:prstGeom prst="rect">
            <a:avLst/>
          </a:prstGeom>
        </p:spPr>
        <p:txBody>
          <a:bodyPr anchor="t" rtlCol="false" tIns="0" lIns="0" bIns="0" rIns="0">
            <a:spAutoFit/>
          </a:bodyPr>
          <a:lstStyle/>
          <a:p>
            <a:pPr algn="ctr">
              <a:lnSpc>
                <a:spcPts val="9867"/>
              </a:lnSpc>
            </a:pPr>
            <a:r>
              <a:rPr lang="en-US" sz="7048">
                <a:solidFill>
                  <a:srgbClr val="FFFFFF"/>
                </a:solidFill>
                <a:latin typeface="Cardo"/>
              </a:rPr>
              <a:t>KEEP IT CLEAN, KEEP IT GREEN</a:t>
            </a:r>
          </a:p>
        </p:txBody>
      </p:sp>
      <p:sp>
        <p:nvSpPr>
          <p:cNvPr name="Freeform 12" id="12"/>
          <p:cNvSpPr/>
          <p:nvPr/>
        </p:nvSpPr>
        <p:spPr>
          <a:xfrm flipH="false" flipV="false" rot="0">
            <a:off x="14502441" y="7532253"/>
            <a:ext cx="2756859" cy="1585194"/>
          </a:xfrm>
          <a:custGeom>
            <a:avLst/>
            <a:gdLst/>
            <a:ahLst/>
            <a:cxnLst/>
            <a:rect r="r" b="b" t="t" l="l"/>
            <a:pathLst>
              <a:path h="1585194" w="2756859">
                <a:moveTo>
                  <a:pt x="0" y="0"/>
                </a:moveTo>
                <a:lnTo>
                  <a:pt x="2756859" y="0"/>
                </a:lnTo>
                <a:lnTo>
                  <a:pt x="2756859" y="1585194"/>
                </a:lnTo>
                <a:lnTo>
                  <a:pt x="0" y="1585194"/>
                </a:lnTo>
                <a:lnTo>
                  <a:pt x="0" y="0"/>
                </a:lnTo>
                <a:close/>
              </a:path>
            </a:pathLst>
          </a:custGeom>
          <a:blipFill>
            <a:blip r:embed="rId9"/>
            <a:stretch>
              <a:fillRect l="0" t="0" r="0" b="0"/>
            </a:stretch>
          </a:blipFill>
        </p:spPr>
      </p:sp>
      <p:pic>
        <p:nvPicPr>
          <p:cNvPr name="Picture 13" id="13">
            <a:hlinkClick action="ppaction://media"/>
          </p:cNvPr>
          <p:cNvPicPr>
            <a:picLocks noChangeAspect="true"/>
          </p:cNvPicPr>
          <p:nvPr>
            <a:audioFile r:link="rId12"/>
            <p:extLst>
              <p:ext uri="{DAA4B4D4-6D71-4841-9C94-3DE7FCFB9230}">
                <p14:media xmlns:p14="http://schemas.microsoft.com/office/powerpoint/2010/main" r:embed="rId11"/>
              </p:ext>
            </p:extLst>
          </p:nvPr>
        </p:nvPicPr>
        <p:blipFill>
          <a:blip r:embed="rId10"/>
          <a:stretch>
            <a:fillRect/>
          </a:stretch>
        </p:blipFill>
        <p:spPr>
          <a:xfrm>
            <a:off x="8629650" y="4629150"/>
            <a:ext cx="1028700" cy="1028700"/>
          </a:xfrm>
          <a:prstGeom prst="rect">
            <a:avLst/>
          </a:prstGeom>
        </p:spPr>
      </p:pic>
    </p:spTree>
  </p:cSld>
  <p:clrMapOvr>
    <a:masterClrMapping/>
  </p:clrMapOvr>
  <p:timing>
    <p:tnLst>
      <p:par>
        <p:cTn dur="indefinite" restart="never" nodeType="tmRoot">
          <p:childTnLst>
            <p:cmd cmd="playFrom(0.0)">
              <p:cBhvr>
                <p:cTn/>
                <p:tgtEl>
                  <p:spTgt spid="13"/>
                </p:tgtEl>
              </p:cBhvr>
            </p:cmd>
            <p:audio>
              <p:cMediaNode vol="100000" showWhenStopped="false">
                <p:cTn/>
                <p:tgtEl>
                  <p:spTgt spid="13"/>
                </p:tgtEl>
              </p:cMediaNode>
            </p:audio>
          </p:childTnLst>
        </p:cTn>
      </p:par>
    </p:tnLst>
  </p:timing>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10816349" y="6655544"/>
            <a:ext cx="5450085" cy="4161883"/>
          </a:xfrm>
          <a:custGeom>
            <a:avLst/>
            <a:gdLst/>
            <a:ahLst/>
            <a:cxnLst/>
            <a:rect r="r" b="b" t="t" l="l"/>
            <a:pathLst>
              <a:path h="4161883" w="5450085">
                <a:moveTo>
                  <a:pt x="0" y="0"/>
                </a:moveTo>
                <a:lnTo>
                  <a:pt x="5450085" y="0"/>
                </a:lnTo>
                <a:lnTo>
                  <a:pt x="5450085" y="4161884"/>
                </a:lnTo>
                <a:lnTo>
                  <a:pt x="0" y="41618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10800000">
            <a:off x="11458780" y="-3215011"/>
            <a:ext cx="4165223" cy="5950318"/>
          </a:xfrm>
          <a:custGeom>
            <a:avLst/>
            <a:gdLst/>
            <a:ahLst/>
            <a:cxnLst/>
            <a:rect r="r" b="b" t="t" l="l"/>
            <a:pathLst>
              <a:path h="5950318" w="4165223">
                <a:moveTo>
                  <a:pt x="0" y="0"/>
                </a:moveTo>
                <a:lnTo>
                  <a:pt x="4165222" y="0"/>
                </a:lnTo>
                <a:lnTo>
                  <a:pt x="4165222" y="5950318"/>
                </a:lnTo>
                <a:lnTo>
                  <a:pt x="0" y="595031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9780099" y="1196144"/>
            <a:ext cx="7479201" cy="7894712"/>
          </a:xfrm>
          <a:custGeom>
            <a:avLst/>
            <a:gdLst/>
            <a:ahLst/>
            <a:cxnLst/>
            <a:rect r="r" b="b" t="t" l="l"/>
            <a:pathLst>
              <a:path h="7894712" w="7479201">
                <a:moveTo>
                  <a:pt x="0" y="0"/>
                </a:moveTo>
                <a:lnTo>
                  <a:pt x="7479201" y="0"/>
                </a:lnTo>
                <a:lnTo>
                  <a:pt x="7479201" y="7894712"/>
                </a:lnTo>
                <a:lnTo>
                  <a:pt x="0" y="7894712"/>
                </a:lnTo>
                <a:lnTo>
                  <a:pt x="0" y="0"/>
                </a:lnTo>
                <a:close/>
              </a:path>
            </a:pathLst>
          </a:custGeom>
          <a:blipFill>
            <a:blip r:embed="rId6"/>
            <a:stretch>
              <a:fillRect l="0" t="0" r="0" b="0"/>
            </a:stretch>
          </a:blipFill>
        </p:spPr>
      </p:sp>
      <p:sp>
        <p:nvSpPr>
          <p:cNvPr name="TextBox 5" id="5"/>
          <p:cNvSpPr txBox="true"/>
          <p:nvPr/>
        </p:nvSpPr>
        <p:spPr>
          <a:xfrm rot="0">
            <a:off x="1265714" y="1076325"/>
            <a:ext cx="5799511" cy="1621115"/>
          </a:xfrm>
          <a:prstGeom prst="rect">
            <a:avLst/>
          </a:prstGeom>
        </p:spPr>
        <p:txBody>
          <a:bodyPr anchor="t" rtlCol="false" tIns="0" lIns="0" bIns="0" rIns="0">
            <a:spAutoFit/>
          </a:bodyPr>
          <a:lstStyle/>
          <a:p>
            <a:pPr algn="l">
              <a:lnSpc>
                <a:spcPts val="4268"/>
              </a:lnSpc>
            </a:pPr>
            <a:r>
              <a:rPr lang="en-US" sz="3880">
                <a:solidFill>
                  <a:srgbClr val="000000"/>
                </a:solidFill>
                <a:latin typeface="DM Sans Bold"/>
              </a:rPr>
              <a:t>THERE ARE 17 SUSTAINABLE</a:t>
            </a:r>
            <a:r>
              <a:rPr lang="en-US" sz="3880">
                <a:solidFill>
                  <a:srgbClr val="000000"/>
                </a:solidFill>
                <a:latin typeface="DM Sans Bold"/>
              </a:rPr>
              <a:t> DEVELOPMENT GOALS</a:t>
            </a:r>
          </a:p>
        </p:txBody>
      </p:sp>
      <p:sp>
        <p:nvSpPr>
          <p:cNvPr name="TextBox 6" id="6"/>
          <p:cNvSpPr txBox="true"/>
          <p:nvPr/>
        </p:nvSpPr>
        <p:spPr>
          <a:xfrm rot="0">
            <a:off x="1265714" y="2871179"/>
            <a:ext cx="6733728" cy="5467863"/>
          </a:xfrm>
          <a:prstGeom prst="rect">
            <a:avLst/>
          </a:prstGeom>
        </p:spPr>
        <p:txBody>
          <a:bodyPr anchor="t" rtlCol="false" tIns="0" lIns="0" bIns="0" rIns="0">
            <a:spAutoFit/>
          </a:bodyPr>
          <a:lstStyle/>
          <a:p>
            <a:pPr algn="l">
              <a:lnSpc>
                <a:spcPts val="3121"/>
              </a:lnSpc>
            </a:pPr>
            <a:r>
              <a:rPr lang="en-US" sz="2229">
                <a:solidFill>
                  <a:srgbClr val="000000"/>
                </a:solidFill>
                <a:latin typeface="Arimo Bold"/>
              </a:rPr>
              <a:t>The 2030 Agenda for Sustainable Development, adopted by all United Nations Member States in 2015, provides a shared blueprint for peace and prosperity for people and the planet, now and into the future. At its heart are the 17 Sustainable Development Goals (SDGs), which are an urgent call for action by all countries - developed and developing - in a global partnership. They recognize that ending poverty and other deprivations must go hand-in-hand with strategies that improve health and education, reduce inequality, and spur economic growth – all while tackling climate change and working to preserve our oceans and forests.</a:t>
            </a:r>
          </a:p>
        </p:txBody>
      </p:sp>
      <p:sp>
        <p:nvSpPr>
          <p:cNvPr name="TextBox 7" id="7"/>
          <p:cNvSpPr txBox="true"/>
          <p:nvPr/>
        </p:nvSpPr>
        <p:spPr>
          <a:xfrm rot="0">
            <a:off x="1265714" y="8383281"/>
            <a:ext cx="6733728" cy="827209"/>
          </a:xfrm>
          <a:prstGeom prst="rect">
            <a:avLst/>
          </a:prstGeom>
        </p:spPr>
        <p:txBody>
          <a:bodyPr anchor="t" rtlCol="false" tIns="0" lIns="0" bIns="0" rIns="0">
            <a:spAutoFit/>
          </a:bodyPr>
          <a:lstStyle/>
          <a:p>
            <a:pPr algn="l">
              <a:lnSpc>
                <a:spcPts val="3230"/>
              </a:lnSpc>
            </a:pPr>
            <a:r>
              <a:rPr lang="en-US" sz="2307" u="sng">
                <a:solidFill>
                  <a:srgbClr val="000000"/>
                </a:solidFill>
                <a:latin typeface="Arimo Bold"/>
              </a:rPr>
              <a:t>But we are currently focusing on the sixth, seventh and fourteenth.</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4F674F"/>
        </a:solidFill>
      </p:bgPr>
    </p:bg>
    <p:spTree>
      <p:nvGrpSpPr>
        <p:cNvPr id="1" name=""/>
        <p:cNvGrpSpPr/>
        <p:nvPr/>
      </p:nvGrpSpPr>
      <p:grpSpPr>
        <a:xfrm>
          <a:off x="0" y="0"/>
          <a:ext cx="0" cy="0"/>
          <a:chOff x="0" y="0"/>
          <a:chExt cx="0" cy="0"/>
        </a:xfrm>
      </p:grpSpPr>
      <p:grpSp>
        <p:nvGrpSpPr>
          <p:cNvPr name="Group 2" id="2"/>
          <p:cNvGrpSpPr/>
          <p:nvPr/>
        </p:nvGrpSpPr>
        <p:grpSpPr>
          <a:xfrm rot="0">
            <a:off x="10362713" y="2673214"/>
            <a:ext cx="4595820" cy="4595820"/>
            <a:chOff x="0" y="0"/>
            <a:chExt cx="1913890" cy="1913890"/>
          </a:xfrm>
        </p:grpSpPr>
        <p:sp>
          <p:nvSpPr>
            <p:cNvPr name="Freeform 3" id="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B7CDB7"/>
            </a:solidFill>
          </p:spPr>
        </p:sp>
      </p:grpSp>
      <p:grpSp>
        <p:nvGrpSpPr>
          <p:cNvPr name="Group 4" id="4"/>
          <p:cNvGrpSpPr/>
          <p:nvPr/>
        </p:nvGrpSpPr>
        <p:grpSpPr>
          <a:xfrm rot="0">
            <a:off x="11814167" y="1706467"/>
            <a:ext cx="5879648" cy="3366265"/>
            <a:chOff x="0" y="0"/>
            <a:chExt cx="7839531" cy="4488353"/>
          </a:xfrm>
        </p:grpSpPr>
        <p:pic>
          <p:nvPicPr>
            <p:cNvPr name="Picture 5" id="5"/>
            <p:cNvPicPr>
              <a:picLocks noChangeAspect="true"/>
            </p:cNvPicPr>
            <p:nvPr/>
          </p:nvPicPr>
          <p:blipFill>
            <a:blip r:embed="rId2"/>
            <a:srcRect l="16589" t="0" r="4692" b="0"/>
            <a:stretch>
              <a:fillRect/>
            </a:stretch>
          </p:blipFill>
          <p:spPr>
            <a:xfrm flipH="false" flipV="false">
              <a:off x="0" y="0"/>
              <a:ext cx="7839531" cy="4488353"/>
            </a:xfrm>
            <a:prstGeom prst="rect">
              <a:avLst/>
            </a:prstGeom>
          </p:spPr>
        </p:pic>
      </p:grpSp>
      <p:grpSp>
        <p:nvGrpSpPr>
          <p:cNvPr name="Group 6" id="6"/>
          <p:cNvGrpSpPr/>
          <p:nvPr/>
        </p:nvGrpSpPr>
        <p:grpSpPr>
          <a:xfrm rot="-10800000">
            <a:off x="9448814" y="3461249"/>
            <a:ext cx="621302" cy="621302"/>
            <a:chOff x="0" y="0"/>
            <a:chExt cx="6350000" cy="6350000"/>
          </a:xfrm>
        </p:grpSpPr>
        <p:sp>
          <p:nvSpPr>
            <p:cNvPr name="Freeform 7" id="7"/>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7CDB7">
                <a:alpha val="69804"/>
              </a:srgbClr>
            </a:solidFill>
          </p:spPr>
        </p:sp>
      </p:grpSp>
      <p:grpSp>
        <p:nvGrpSpPr>
          <p:cNvPr name="Group 8" id="8"/>
          <p:cNvGrpSpPr/>
          <p:nvPr/>
        </p:nvGrpSpPr>
        <p:grpSpPr>
          <a:xfrm rot="-10800000">
            <a:off x="11412941" y="1129959"/>
            <a:ext cx="1153016" cy="1153016"/>
            <a:chOff x="0" y="0"/>
            <a:chExt cx="6350000" cy="6350000"/>
          </a:xfrm>
        </p:grpSpPr>
        <p:sp>
          <p:nvSpPr>
            <p:cNvPr name="Freeform 9" id="9"/>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7CDB7">
                <a:alpha val="69804"/>
              </a:srgbClr>
            </a:solidFill>
          </p:spPr>
        </p:sp>
      </p:grpSp>
      <p:grpSp>
        <p:nvGrpSpPr>
          <p:cNvPr name="Group 10" id="10"/>
          <p:cNvGrpSpPr/>
          <p:nvPr/>
        </p:nvGrpSpPr>
        <p:grpSpPr>
          <a:xfrm rot="0">
            <a:off x="7014157" y="5542624"/>
            <a:ext cx="7069520" cy="3374729"/>
            <a:chOff x="0" y="0"/>
            <a:chExt cx="9426026" cy="4499639"/>
          </a:xfrm>
        </p:grpSpPr>
        <p:pic>
          <p:nvPicPr>
            <p:cNvPr name="Picture 11" id="11"/>
            <p:cNvPicPr>
              <a:picLocks noChangeAspect="true"/>
            </p:cNvPicPr>
            <p:nvPr/>
          </p:nvPicPr>
          <p:blipFill>
            <a:blip r:embed="rId3"/>
            <a:srcRect l="2794" t="0" r="2794" b="0"/>
            <a:stretch>
              <a:fillRect/>
            </a:stretch>
          </p:blipFill>
          <p:spPr>
            <a:xfrm flipH="false" flipV="false">
              <a:off x="0" y="0"/>
              <a:ext cx="9426026" cy="4499639"/>
            </a:xfrm>
            <a:prstGeom prst="rect">
              <a:avLst/>
            </a:prstGeom>
          </p:spPr>
        </p:pic>
      </p:grpSp>
      <p:sp>
        <p:nvSpPr>
          <p:cNvPr name="TextBox 12" id="12"/>
          <p:cNvSpPr txBox="true"/>
          <p:nvPr/>
        </p:nvSpPr>
        <p:spPr>
          <a:xfrm rot="0">
            <a:off x="1028700" y="1620742"/>
            <a:ext cx="6772705" cy="4438961"/>
          </a:xfrm>
          <a:prstGeom prst="rect">
            <a:avLst/>
          </a:prstGeom>
        </p:spPr>
        <p:txBody>
          <a:bodyPr anchor="t" rtlCol="false" tIns="0" lIns="0" bIns="0" rIns="0">
            <a:spAutoFit/>
          </a:bodyPr>
          <a:lstStyle/>
          <a:p>
            <a:pPr algn="l">
              <a:lnSpc>
                <a:spcPts val="5913"/>
              </a:lnSpc>
              <a:spcBef>
                <a:spcPct val="0"/>
              </a:spcBef>
            </a:pPr>
            <a:r>
              <a:rPr lang="en-US" sz="4223">
                <a:solidFill>
                  <a:srgbClr val="FFFFFF"/>
                </a:solidFill>
                <a:latin typeface="Libre Baskerville Bold"/>
              </a:rPr>
              <a:t>IN OUR SCHOOL, YOU CAN FIND THE 17 SUSTAINABLE DEVELOPMENT GOALS HUNG ON THE CEILING</a:t>
            </a:r>
          </a:p>
        </p:txBody>
      </p:sp>
      <p:sp>
        <p:nvSpPr>
          <p:cNvPr name="TextBox 13" id="13"/>
          <p:cNvSpPr txBox="true"/>
          <p:nvPr/>
        </p:nvSpPr>
        <p:spPr>
          <a:xfrm rot="0">
            <a:off x="15080359" y="9229725"/>
            <a:ext cx="2178941" cy="240665"/>
          </a:xfrm>
          <a:prstGeom prst="rect">
            <a:avLst/>
          </a:prstGeom>
        </p:spPr>
        <p:txBody>
          <a:bodyPr anchor="t" rtlCol="false" tIns="0" lIns="0" bIns="0" rIns="0">
            <a:spAutoFit/>
          </a:bodyPr>
          <a:lstStyle/>
          <a:p>
            <a:pPr algn="r">
              <a:lnSpc>
                <a:spcPts val="1960"/>
              </a:lnSpc>
              <a:spcBef>
                <a:spcPct val="0"/>
              </a:spcBef>
            </a:pPr>
            <a:r>
              <a:rPr lang="en-US" sz="1400">
                <a:solidFill>
                  <a:srgbClr val="FFFFFF"/>
                </a:solidFill>
                <a:latin typeface="Open Sans"/>
              </a:rPr>
              <a:t>Presentation Design</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4F674F"/>
        </a:solidFill>
      </p:bgPr>
    </p:bg>
    <p:spTree>
      <p:nvGrpSpPr>
        <p:cNvPr id="1" name=""/>
        <p:cNvGrpSpPr/>
        <p:nvPr/>
      </p:nvGrpSpPr>
      <p:grpSpPr>
        <a:xfrm>
          <a:off x="0" y="0"/>
          <a:ext cx="0" cy="0"/>
          <a:chOff x="0" y="0"/>
          <a:chExt cx="0" cy="0"/>
        </a:xfrm>
      </p:grpSpPr>
      <p:sp>
        <p:nvSpPr>
          <p:cNvPr name="TextBox 2" id="2"/>
          <p:cNvSpPr txBox="true"/>
          <p:nvPr/>
        </p:nvSpPr>
        <p:spPr>
          <a:xfrm rot="0">
            <a:off x="361381" y="1497565"/>
            <a:ext cx="4852728" cy="2943225"/>
          </a:xfrm>
          <a:prstGeom prst="rect">
            <a:avLst/>
          </a:prstGeom>
        </p:spPr>
        <p:txBody>
          <a:bodyPr anchor="t" rtlCol="false" tIns="0" lIns="0" bIns="0" rIns="0">
            <a:spAutoFit/>
          </a:bodyPr>
          <a:lstStyle/>
          <a:p>
            <a:pPr algn="ctr">
              <a:lnSpc>
                <a:spcPts val="7799"/>
              </a:lnSpc>
            </a:pPr>
            <a:r>
              <a:rPr lang="en-US" sz="6499">
                <a:solidFill>
                  <a:srgbClr val="FFFFFF"/>
                </a:solidFill>
                <a:latin typeface="Rasputin Bold"/>
              </a:rPr>
              <a:t>6: Water and Sanitation </a:t>
            </a:r>
          </a:p>
        </p:txBody>
      </p:sp>
      <p:grpSp>
        <p:nvGrpSpPr>
          <p:cNvPr name="Group 3" id="3"/>
          <p:cNvGrpSpPr>
            <a:grpSpLocks noChangeAspect="true"/>
          </p:cNvGrpSpPr>
          <p:nvPr/>
        </p:nvGrpSpPr>
        <p:grpSpPr>
          <a:xfrm rot="0">
            <a:off x="5426279" y="1497565"/>
            <a:ext cx="3589539" cy="4823792"/>
            <a:chOff x="0" y="0"/>
            <a:chExt cx="3663950" cy="4923790"/>
          </a:xfrm>
        </p:grpSpPr>
        <p:sp>
          <p:nvSpPr>
            <p:cNvPr name="Freeform 4" id="4"/>
            <p:cNvSpPr/>
            <p:nvPr/>
          </p:nvSpPr>
          <p:spPr>
            <a:xfrm flipH="false" flipV="false" rot="0">
              <a:off x="31750" y="31750"/>
              <a:ext cx="3600450" cy="4859020"/>
            </a:xfrm>
            <a:custGeom>
              <a:avLst/>
              <a:gdLst/>
              <a:ahLst/>
              <a:cxnLst/>
              <a:rect r="r" b="b" t="t" l="l"/>
              <a:pathLst>
                <a:path h="4859020" w="360045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solidFill>
              <a:srgbClr val="000000">
                <a:alpha val="0"/>
              </a:srgbClr>
            </a:solidFill>
            <a:ln w="12700">
              <a:solidFill>
                <a:srgbClr val="000000"/>
              </a:solidFill>
            </a:ln>
          </p:spPr>
        </p:sp>
        <p:sp>
          <p:nvSpPr>
            <p:cNvPr name="Freeform 5" id="5"/>
            <p:cNvSpPr/>
            <p:nvPr/>
          </p:nvSpPr>
          <p:spPr>
            <a:xfrm flipH="false" flipV="false" rot="0">
              <a:off x="0" y="0"/>
              <a:ext cx="3663950" cy="4923790"/>
            </a:xfrm>
            <a:custGeom>
              <a:avLst/>
              <a:gdLst/>
              <a:ahLst/>
              <a:cxnLst/>
              <a:rect r="r" b="b" t="t" l="l"/>
              <a:pathLst>
                <a:path h="4923790" w="366395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5F5C39"/>
            </a:solidFill>
          </p:spPr>
        </p:sp>
      </p:grpSp>
      <p:grpSp>
        <p:nvGrpSpPr>
          <p:cNvPr name="Group 6" id="6"/>
          <p:cNvGrpSpPr>
            <a:grpSpLocks noChangeAspect="true"/>
          </p:cNvGrpSpPr>
          <p:nvPr/>
        </p:nvGrpSpPr>
        <p:grpSpPr>
          <a:xfrm rot="0">
            <a:off x="5426279" y="1497565"/>
            <a:ext cx="3589539" cy="4823792"/>
            <a:chOff x="0" y="0"/>
            <a:chExt cx="3663950" cy="4923790"/>
          </a:xfrm>
        </p:grpSpPr>
        <p:sp>
          <p:nvSpPr>
            <p:cNvPr name="Freeform 7" id="7"/>
            <p:cNvSpPr/>
            <p:nvPr/>
          </p:nvSpPr>
          <p:spPr>
            <a:xfrm flipH="false" flipV="false" rot="0">
              <a:off x="31750" y="31750"/>
              <a:ext cx="3600450" cy="4859020"/>
            </a:xfrm>
            <a:custGeom>
              <a:avLst/>
              <a:gdLst/>
              <a:ahLst/>
              <a:cxnLst/>
              <a:rect r="r" b="b" t="t" l="l"/>
              <a:pathLst>
                <a:path h="4859020" w="360045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2"/>
              <a:stretch>
                <a:fillRect l="-51386" t="0" r="-51386" b="0"/>
              </a:stretch>
            </a:blipFill>
          </p:spPr>
        </p:sp>
        <p:sp>
          <p:nvSpPr>
            <p:cNvPr name="Freeform 8" id="8"/>
            <p:cNvSpPr/>
            <p:nvPr/>
          </p:nvSpPr>
          <p:spPr>
            <a:xfrm flipH="false" flipV="false" rot="0">
              <a:off x="0" y="0"/>
              <a:ext cx="3663950" cy="4923790"/>
            </a:xfrm>
            <a:custGeom>
              <a:avLst/>
              <a:gdLst/>
              <a:ahLst/>
              <a:cxnLst/>
              <a:rect r="r" b="b" t="t" l="l"/>
              <a:pathLst>
                <a:path h="4923790" w="366395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4F674F"/>
            </a:solidFill>
          </p:spPr>
        </p:sp>
      </p:grpSp>
      <p:grpSp>
        <p:nvGrpSpPr>
          <p:cNvPr name="Group 9" id="9"/>
          <p:cNvGrpSpPr>
            <a:grpSpLocks noChangeAspect="true"/>
          </p:cNvGrpSpPr>
          <p:nvPr/>
        </p:nvGrpSpPr>
        <p:grpSpPr>
          <a:xfrm rot="0">
            <a:off x="9483929" y="1497565"/>
            <a:ext cx="3589539" cy="4823792"/>
            <a:chOff x="0" y="0"/>
            <a:chExt cx="3663950" cy="4923790"/>
          </a:xfrm>
        </p:grpSpPr>
        <p:sp>
          <p:nvSpPr>
            <p:cNvPr name="Freeform 10" id="10"/>
            <p:cNvSpPr/>
            <p:nvPr/>
          </p:nvSpPr>
          <p:spPr>
            <a:xfrm flipH="false" flipV="false" rot="0">
              <a:off x="31750" y="31750"/>
              <a:ext cx="3600450" cy="4859020"/>
            </a:xfrm>
            <a:custGeom>
              <a:avLst/>
              <a:gdLst/>
              <a:ahLst/>
              <a:cxnLst/>
              <a:rect r="r" b="b" t="t" l="l"/>
              <a:pathLst>
                <a:path h="4859020" w="360045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3"/>
              <a:stretch>
                <a:fillRect l="-88883" t="0" r="-33418" b="0"/>
              </a:stretch>
            </a:blipFill>
          </p:spPr>
        </p:sp>
        <p:sp>
          <p:nvSpPr>
            <p:cNvPr name="Freeform 11" id="11"/>
            <p:cNvSpPr/>
            <p:nvPr/>
          </p:nvSpPr>
          <p:spPr>
            <a:xfrm flipH="false" flipV="false" rot="0">
              <a:off x="0" y="0"/>
              <a:ext cx="3663950" cy="4923790"/>
            </a:xfrm>
            <a:custGeom>
              <a:avLst/>
              <a:gdLst/>
              <a:ahLst/>
              <a:cxnLst/>
              <a:rect r="r" b="b" t="t" l="l"/>
              <a:pathLst>
                <a:path h="4923790" w="366395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4F674F"/>
            </a:solidFill>
          </p:spPr>
        </p:sp>
      </p:grpSp>
      <p:grpSp>
        <p:nvGrpSpPr>
          <p:cNvPr name="Group 12" id="12"/>
          <p:cNvGrpSpPr>
            <a:grpSpLocks noChangeAspect="true"/>
          </p:cNvGrpSpPr>
          <p:nvPr/>
        </p:nvGrpSpPr>
        <p:grpSpPr>
          <a:xfrm rot="0">
            <a:off x="13608701" y="1497565"/>
            <a:ext cx="3589539" cy="4823792"/>
            <a:chOff x="0" y="0"/>
            <a:chExt cx="3663950" cy="4923790"/>
          </a:xfrm>
        </p:grpSpPr>
        <p:sp>
          <p:nvSpPr>
            <p:cNvPr name="Freeform 13" id="13"/>
            <p:cNvSpPr/>
            <p:nvPr/>
          </p:nvSpPr>
          <p:spPr>
            <a:xfrm flipH="false" flipV="false" rot="0">
              <a:off x="31750" y="31750"/>
              <a:ext cx="3600450" cy="4859020"/>
            </a:xfrm>
            <a:custGeom>
              <a:avLst/>
              <a:gdLst/>
              <a:ahLst/>
              <a:cxnLst/>
              <a:rect r="r" b="b" t="t" l="l"/>
              <a:pathLst>
                <a:path h="4859020" w="360045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4"/>
              <a:stretch>
                <a:fillRect l="-51661" t="0" r="-51661" b="0"/>
              </a:stretch>
            </a:blipFill>
          </p:spPr>
        </p:sp>
        <p:sp>
          <p:nvSpPr>
            <p:cNvPr name="Freeform 14" id="14"/>
            <p:cNvSpPr/>
            <p:nvPr/>
          </p:nvSpPr>
          <p:spPr>
            <a:xfrm flipH="false" flipV="false" rot="0">
              <a:off x="0" y="0"/>
              <a:ext cx="3663950" cy="4923790"/>
            </a:xfrm>
            <a:custGeom>
              <a:avLst/>
              <a:gdLst/>
              <a:ahLst/>
              <a:cxnLst/>
              <a:rect r="r" b="b" t="t" l="l"/>
              <a:pathLst>
                <a:path h="4923790" w="366395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4F674F"/>
            </a:solidFill>
          </p:spPr>
        </p:sp>
      </p:grpSp>
      <p:sp>
        <p:nvSpPr>
          <p:cNvPr name="Freeform 15" id="15"/>
          <p:cNvSpPr/>
          <p:nvPr/>
        </p:nvSpPr>
        <p:spPr>
          <a:xfrm flipH="false" flipV="false" rot="0">
            <a:off x="-3849591" y="5642381"/>
            <a:ext cx="8857785" cy="8525618"/>
          </a:xfrm>
          <a:custGeom>
            <a:avLst/>
            <a:gdLst/>
            <a:ahLst/>
            <a:cxnLst/>
            <a:rect r="r" b="b" t="t" l="l"/>
            <a:pathLst>
              <a:path h="8525618" w="8857785">
                <a:moveTo>
                  <a:pt x="0" y="0"/>
                </a:moveTo>
                <a:lnTo>
                  <a:pt x="8857785" y="0"/>
                </a:lnTo>
                <a:lnTo>
                  <a:pt x="8857785" y="8525618"/>
                </a:lnTo>
                <a:lnTo>
                  <a:pt x="0" y="8525618"/>
                </a:lnTo>
                <a:lnTo>
                  <a:pt x="0" y="0"/>
                </a:lnTo>
                <a:close/>
              </a:path>
            </a:pathLst>
          </a:custGeom>
          <a:blipFill>
            <a:blip r:embed="rId5">
              <a:alphaModFix amt="21999"/>
              <a:extLst>
                <a:ext uri="{96DAC541-7B7A-43D3-8B79-37D633B846F1}">
                  <asvg:svgBlip xmlns:asvg="http://schemas.microsoft.com/office/drawing/2016/SVG/main" r:embed="rId6"/>
                </a:ext>
              </a:extLst>
            </a:blip>
            <a:stretch>
              <a:fillRect l="0" t="0" r="0" b="0"/>
            </a:stretch>
          </a:blipFill>
        </p:spPr>
      </p:sp>
      <p:sp>
        <p:nvSpPr>
          <p:cNvPr name="Freeform 16" id="16"/>
          <p:cNvSpPr/>
          <p:nvPr/>
        </p:nvSpPr>
        <p:spPr>
          <a:xfrm flipH="false" flipV="false" rot="8743839">
            <a:off x="-2596254" y="4920069"/>
            <a:ext cx="5915271" cy="9375789"/>
          </a:xfrm>
          <a:custGeom>
            <a:avLst/>
            <a:gdLst/>
            <a:ahLst/>
            <a:cxnLst/>
            <a:rect r="r" b="b" t="t" l="l"/>
            <a:pathLst>
              <a:path h="9375789" w="5915271">
                <a:moveTo>
                  <a:pt x="0" y="0"/>
                </a:moveTo>
                <a:lnTo>
                  <a:pt x="5915271" y="0"/>
                </a:lnTo>
                <a:lnTo>
                  <a:pt x="5915271" y="9375789"/>
                </a:lnTo>
                <a:lnTo>
                  <a:pt x="0" y="937578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7" id="17"/>
          <p:cNvSpPr txBox="true"/>
          <p:nvPr/>
        </p:nvSpPr>
        <p:spPr>
          <a:xfrm rot="0">
            <a:off x="5426279" y="6772275"/>
            <a:ext cx="12184499" cy="2981325"/>
          </a:xfrm>
          <a:prstGeom prst="rect">
            <a:avLst/>
          </a:prstGeom>
        </p:spPr>
        <p:txBody>
          <a:bodyPr anchor="t" rtlCol="false" tIns="0" lIns="0" bIns="0" rIns="0">
            <a:spAutoFit/>
          </a:bodyPr>
          <a:lstStyle/>
          <a:p>
            <a:pPr algn="ctr">
              <a:lnSpc>
                <a:spcPts val="3900"/>
              </a:lnSpc>
            </a:pPr>
            <a:r>
              <a:rPr lang="en-US" sz="3000">
                <a:solidFill>
                  <a:srgbClr val="FFFFFF"/>
                </a:solidFill>
                <a:latin typeface="Rasputin Bold"/>
              </a:rPr>
              <a:t>Sustainable Development Goal 6 (SDG 6) on water and sanitation, adopted by United Nations Member States at the 2015 UN Summit as part of the 2030 Agenda for Sustainable Development, provides the blueprint for ensuring availability and sustainable management of water and sanitation for all. </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B7CDB7"/>
        </a:solidFill>
      </p:bgPr>
    </p:bg>
    <p:spTree>
      <p:nvGrpSpPr>
        <p:cNvPr id="1" name=""/>
        <p:cNvGrpSpPr/>
        <p:nvPr/>
      </p:nvGrpSpPr>
      <p:grpSpPr>
        <a:xfrm>
          <a:off x="0" y="0"/>
          <a:ext cx="0" cy="0"/>
          <a:chOff x="0" y="0"/>
          <a:chExt cx="0" cy="0"/>
        </a:xfrm>
      </p:grpSpPr>
      <p:sp>
        <p:nvSpPr>
          <p:cNvPr name="Freeform 2" id="2"/>
          <p:cNvSpPr/>
          <p:nvPr/>
        </p:nvSpPr>
        <p:spPr>
          <a:xfrm flipH="false" flipV="false" rot="0">
            <a:off x="-4361700" y="-1948869"/>
            <a:ext cx="13958156" cy="13434725"/>
          </a:xfrm>
          <a:custGeom>
            <a:avLst/>
            <a:gdLst/>
            <a:ahLst/>
            <a:cxnLst/>
            <a:rect r="r" b="b" t="t" l="l"/>
            <a:pathLst>
              <a:path h="13434725" w="13958156">
                <a:moveTo>
                  <a:pt x="0" y="0"/>
                </a:moveTo>
                <a:lnTo>
                  <a:pt x="13958156" y="0"/>
                </a:lnTo>
                <a:lnTo>
                  <a:pt x="13958156" y="13434725"/>
                </a:lnTo>
                <a:lnTo>
                  <a:pt x="0" y="1343472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8248319">
            <a:off x="8688663" y="-2964835"/>
            <a:ext cx="8946815" cy="14180830"/>
          </a:xfrm>
          <a:custGeom>
            <a:avLst/>
            <a:gdLst/>
            <a:ahLst/>
            <a:cxnLst/>
            <a:rect r="r" b="b" t="t" l="l"/>
            <a:pathLst>
              <a:path h="14180830" w="8946815">
                <a:moveTo>
                  <a:pt x="0" y="0"/>
                </a:moveTo>
                <a:lnTo>
                  <a:pt x="8946814" y="0"/>
                </a:lnTo>
                <a:lnTo>
                  <a:pt x="8946814" y="14180830"/>
                </a:lnTo>
                <a:lnTo>
                  <a:pt x="0" y="1418083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9956174" y="1226854"/>
            <a:ext cx="7833293" cy="7833293"/>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22732" y="0"/>
                  </a:moveTo>
                  <a:lnTo>
                    <a:pt x="790068" y="0"/>
                  </a:lnTo>
                  <a:cubicBezTo>
                    <a:pt x="796097" y="0"/>
                    <a:pt x="801879" y="2395"/>
                    <a:pt x="806142" y="6658"/>
                  </a:cubicBezTo>
                  <a:cubicBezTo>
                    <a:pt x="810405" y="10921"/>
                    <a:pt x="812800" y="16703"/>
                    <a:pt x="812800" y="22732"/>
                  </a:cubicBezTo>
                  <a:lnTo>
                    <a:pt x="812800" y="790068"/>
                  </a:lnTo>
                  <a:cubicBezTo>
                    <a:pt x="812800" y="796097"/>
                    <a:pt x="810405" y="801879"/>
                    <a:pt x="806142" y="806142"/>
                  </a:cubicBezTo>
                  <a:cubicBezTo>
                    <a:pt x="801879" y="810405"/>
                    <a:pt x="796097" y="812800"/>
                    <a:pt x="790068" y="812800"/>
                  </a:cubicBezTo>
                  <a:lnTo>
                    <a:pt x="22732" y="812800"/>
                  </a:lnTo>
                  <a:cubicBezTo>
                    <a:pt x="16703" y="812800"/>
                    <a:pt x="10921" y="810405"/>
                    <a:pt x="6658" y="806142"/>
                  </a:cubicBezTo>
                  <a:cubicBezTo>
                    <a:pt x="2395" y="801879"/>
                    <a:pt x="0" y="796097"/>
                    <a:pt x="0" y="790068"/>
                  </a:cubicBezTo>
                  <a:lnTo>
                    <a:pt x="0" y="22732"/>
                  </a:lnTo>
                  <a:cubicBezTo>
                    <a:pt x="0" y="16703"/>
                    <a:pt x="2395" y="10921"/>
                    <a:pt x="6658" y="6658"/>
                  </a:cubicBezTo>
                  <a:cubicBezTo>
                    <a:pt x="10921" y="2395"/>
                    <a:pt x="16703" y="0"/>
                    <a:pt x="22732" y="0"/>
                  </a:cubicBezTo>
                  <a:close/>
                </a:path>
              </a:pathLst>
            </a:custGeom>
            <a:blipFill>
              <a:blip r:embed="rId6"/>
              <a:stretch>
                <a:fillRect l="-25136" t="0" r="-25136" b="0"/>
              </a:stretch>
            </a:blipFill>
          </p:spPr>
        </p:sp>
      </p:grpSp>
      <p:sp>
        <p:nvSpPr>
          <p:cNvPr name="TextBox 6" id="6"/>
          <p:cNvSpPr txBox="true"/>
          <p:nvPr/>
        </p:nvSpPr>
        <p:spPr>
          <a:xfrm rot="0">
            <a:off x="648144" y="479141"/>
            <a:ext cx="6910589" cy="1476375"/>
          </a:xfrm>
          <a:prstGeom prst="rect">
            <a:avLst/>
          </a:prstGeom>
        </p:spPr>
        <p:txBody>
          <a:bodyPr anchor="t" rtlCol="false" tIns="0" lIns="0" bIns="0" rIns="0">
            <a:spAutoFit/>
          </a:bodyPr>
          <a:lstStyle/>
          <a:p>
            <a:pPr algn="l">
              <a:lnSpc>
                <a:spcPts val="11519"/>
              </a:lnSpc>
            </a:pPr>
            <a:r>
              <a:rPr lang="en-US" sz="9600">
                <a:solidFill>
                  <a:srgbClr val="142414"/>
                </a:solidFill>
                <a:latin typeface="Rasputin Bold"/>
              </a:rPr>
              <a:t>7: Energy </a:t>
            </a:r>
          </a:p>
        </p:txBody>
      </p:sp>
      <p:sp>
        <p:nvSpPr>
          <p:cNvPr name="TextBox 7" id="7"/>
          <p:cNvSpPr txBox="true"/>
          <p:nvPr/>
        </p:nvSpPr>
        <p:spPr>
          <a:xfrm rot="0">
            <a:off x="648144" y="2197263"/>
            <a:ext cx="7147790" cy="7061037"/>
          </a:xfrm>
          <a:prstGeom prst="rect">
            <a:avLst/>
          </a:prstGeom>
        </p:spPr>
        <p:txBody>
          <a:bodyPr anchor="t" rtlCol="false" tIns="0" lIns="0" bIns="0" rIns="0">
            <a:spAutoFit/>
          </a:bodyPr>
          <a:lstStyle/>
          <a:p>
            <a:pPr algn="l">
              <a:lnSpc>
                <a:spcPts val="4034"/>
              </a:lnSpc>
            </a:pPr>
            <a:r>
              <a:rPr lang="en-US" sz="2881">
                <a:solidFill>
                  <a:srgbClr val="FFFFFF"/>
                </a:solidFill>
                <a:latin typeface="Rasputin Bold"/>
              </a:rPr>
              <a:t>Energy lies at the heart of both the 2030 Agenda for Sustainable Development and the Paris Agreement on Climate Change. Achieving SDG7 will open a new world of opportunities for millions of people through new economic opportunities and jobs, empowered women, children and youth, better education and health, more sustainable, equitable and inclusive communities, and greater protections from, and resilience to, climate change. </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B7CDB7"/>
        </a:solidFill>
      </p:bgPr>
    </p:bg>
    <p:spTree>
      <p:nvGrpSpPr>
        <p:cNvPr id="1" name=""/>
        <p:cNvGrpSpPr/>
        <p:nvPr/>
      </p:nvGrpSpPr>
      <p:grpSpPr>
        <a:xfrm>
          <a:off x="0" y="0"/>
          <a:ext cx="0" cy="0"/>
          <a:chOff x="0" y="0"/>
          <a:chExt cx="0" cy="0"/>
        </a:xfrm>
      </p:grpSpPr>
      <p:sp>
        <p:nvSpPr>
          <p:cNvPr name="Freeform 2" id="2"/>
          <p:cNvSpPr/>
          <p:nvPr/>
        </p:nvSpPr>
        <p:spPr>
          <a:xfrm flipH="false" flipV="false" rot="2068842">
            <a:off x="-4611311" y="-1362269"/>
            <a:ext cx="8901994" cy="10457555"/>
          </a:xfrm>
          <a:custGeom>
            <a:avLst/>
            <a:gdLst/>
            <a:ahLst/>
            <a:cxnLst/>
            <a:rect r="r" b="b" t="t" l="l"/>
            <a:pathLst>
              <a:path h="10457555" w="8901994">
                <a:moveTo>
                  <a:pt x="0" y="0"/>
                </a:moveTo>
                <a:lnTo>
                  <a:pt x="8901994" y="0"/>
                </a:lnTo>
                <a:lnTo>
                  <a:pt x="8901994" y="10457555"/>
                </a:lnTo>
                <a:lnTo>
                  <a:pt x="0" y="10457555"/>
                </a:lnTo>
                <a:lnTo>
                  <a:pt x="0" y="0"/>
                </a:lnTo>
                <a:close/>
              </a:path>
            </a:pathLst>
          </a:custGeom>
          <a:blipFill>
            <a:blip r:embed="rId2">
              <a:alphaModFix amt="21999"/>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817068" y="7339735"/>
            <a:ext cx="14653864" cy="2319246"/>
          </a:xfrm>
          <a:prstGeom prst="rect">
            <a:avLst/>
          </a:prstGeom>
        </p:spPr>
        <p:txBody>
          <a:bodyPr anchor="t" rtlCol="false" tIns="0" lIns="0" bIns="0" rIns="0">
            <a:spAutoFit/>
          </a:bodyPr>
          <a:lstStyle/>
          <a:p>
            <a:pPr algn="ctr">
              <a:lnSpc>
                <a:spcPts val="3100"/>
              </a:lnSpc>
            </a:pPr>
            <a:r>
              <a:rPr lang="en-US" sz="2384">
                <a:solidFill>
                  <a:srgbClr val="142414"/>
                </a:solidFill>
                <a:latin typeface="Rasputin Bold"/>
              </a:rPr>
              <a:t>Oceans contribute to poverty eradication by creating sustainable livelihoods and decent work. Over three billion people depend on marine and coastal resources for their livelihoods. In addition, oceans are crucial for global food security and human health. They are also the primary regulator of the global climate, an important sink for greenhouse gases and they provide us with water and the oxygen we breathe. Finally, oceans host huge reservoirs of biodiversity.</a:t>
            </a:r>
          </a:p>
        </p:txBody>
      </p:sp>
      <p:sp>
        <p:nvSpPr>
          <p:cNvPr name="TextBox 4" id="4"/>
          <p:cNvSpPr txBox="true"/>
          <p:nvPr/>
        </p:nvSpPr>
        <p:spPr>
          <a:xfrm rot="0">
            <a:off x="1028700" y="583296"/>
            <a:ext cx="16230600" cy="2495550"/>
          </a:xfrm>
          <a:prstGeom prst="rect">
            <a:avLst/>
          </a:prstGeom>
        </p:spPr>
        <p:txBody>
          <a:bodyPr anchor="t" rtlCol="false" tIns="0" lIns="0" bIns="0" rIns="0">
            <a:spAutoFit/>
          </a:bodyPr>
          <a:lstStyle/>
          <a:p>
            <a:pPr algn="ctr">
              <a:lnSpc>
                <a:spcPts val="6572"/>
              </a:lnSpc>
            </a:pPr>
            <a:r>
              <a:rPr lang="en-US" sz="5477">
                <a:solidFill>
                  <a:srgbClr val="142414"/>
                </a:solidFill>
                <a:latin typeface="Rasputin Bold"/>
              </a:rPr>
              <a:t>14: Conserve and sustainably use the oceans, seas and marine resources for sustainable development</a:t>
            </a:r>
          </a:p>
        </p:txBody>
      </p:sp>
      <p:grpSp>
        <p:nvGrpSpPr>
          <p:cNvPr name="Group 5" id="5"/>
          <p:cNvGrpSpPr/>
          <p:nvPr/>
        </p:nvGrpSpPr>
        <p:grpSpPr>
          <a:xfrm rot="0">
            <a:off x="1817068" y="3530201"/>
            <a:ext cx="7080521" cy="3540261"/>
            <a:chOff x="0" y="0"/>
            <a:chExt cx="6350000" cy="3175000"/>
          </a:xfrm>
        </p:grpSpPr>
        <p:sp>
          <p:nvSpPr>
            <p:cNvPr name="Freeform 6" id="6"/>
            <p:cNvSpPr/>
            <p:nvPr/>
          </p:nvSpPr>
          <p:spPr>
            <a:xfrm flipH="false" flipV="false" rot="0">
              <a:off x="0" y="0"/>
              <a:ext cx="6350000" cy="3175000"/>
            </a:xfrm>
            <a:custGeom>
              <a:avLst/>
              <a:gdLst/>
              <a:ahLst/>
              <a:cxnLst/>
              <a:rect r="r" b="b" t="t" l="l"/>
              <a:pathLst>
                <a:path h="3175000" w="6350000">
                  <a:moveTo>
                    <a:pt x="0" y="2286000"/>
                  </a:moveTo>
                  <a:lnTo>
                    <a:pt x="0" y="889000"/>
                  </a:lnTo>
                  <a:cubicBezTo>
                    <a:pt x="0" y="397510"/>
                    <a:pt x="397510" y="0"/>
                    <a:pt x="889000" y="0"/>
                  </a:cubicBezTo>
                  <a:lnTo>
                    <a:pt x="5461000" y="0"/>
                  </a:lnTo>
                  <a:cubicBezTo>
                    <a:pt x="5952490" y="0"/>
                    <a:pt x="6350000" y="397510"/>
                    <a:pt x="6350000" y="889000"/>
                  </a:cubicBezTo>
                  <a:lnTo>
                    <a:pt x="6350000" y="2286000"/>
                  </a:lnTo>
                  <a:cubicBezTo>
                    <a:pt x="6350000" y="2777490"/>
                    <a:pt x="5952490" y="3175000"/>
                    <a:pt x="5461000" y="3175000"/>
                  </a:cubicBezTo>
                  <a:lnTo>
                    <a:pt x="889000" y="3175000"/>
                  </a:lnTo>
                  <a:cubicBezTo>
                    <a:pt x="397510" y="3175000"/>
                    <a:pt x="0" y="2777490"/>
                    <a:pt x="0" y="2286000"/>
                  </a:cubicBezTo>
                  <a:close/>
                </a:path>
              </a:pathLst>
            </a:custGeom>
            <a:blipFill>
              <a:blip r:embed="rId4"/>
              <a:stretch>
                <a:fillRect l="0" t="-16625" r="0" b="-16625"/>
              </a:stretch>
            </a:blipFill>
          </p:spPr>
        </p:sp>
      </p:grpSp>
      <p:grpSp>
        <p:nvGrpSpPr>
          <p:cNvPr name="Group 7" id="7"/>
          <p:cNvGrpSpPr/>
          <p:nvPr/>
        </p:nvGrpSpPr>
        <p:grpSpPr>
          <a:xfrm rot="0">
            <a:off x="9335065" y="3530201"/>
            <a:ext cx="7080521" cy="3540261"/>
            <a:chOff x="0" y="0"/>
            <a:chExt cx="6350000" cy="3175000"/>
          </a:xfrm>
        </p:grpSpPr>
        <p:sp>
          <p:nvSpPr>
            <p:cNvPr name="Freeform 8" id="8"/>
            <p:cNvSpPr/>
            <p:nvPr/>
          </p:nvSpPr>
          <p:spPr>
            <a:xfrm flipH="false" flipV="false" rot="0">
              <a:off x="0" y="0"/>
              <a:ext cx="6350000" cy="3175000"/>
            </a:xfrm>
            <a:custGeom>
              <a:avLst/>
              <a:gdLst/>
              <a:ahLst/>
              <a:cxnLst/>
              <a:rect r="r" b="b" t="t" l="l"/>
              <a:pathLst>
                <a:path h="3175000" w="6350000">
                  <a:moveTo>
                    <a:pt x="0" y="2286000"/>
                  </a:moveTo>
                  <a:lnTo>
                    <a:pt x="0" y="889000"/>
                  </a:lnTo>
                  <a:cubicBezTo>
                    <a:pt x="0" y="397510"/>
                    <a:pt x="397510" y="0"/>
                    <a:pt x="889000" y="0"/>
                  </a:cubicBezTo>
                  <a:lnTo>
                    <a:pt x="5461000" y="0"/>
                  </a:lnTo>
                  <a:cubicBezTo>
                    <a:pt x="5952490" y="0"/>
                    <a:pt x="6350000" y="397510"/>
                    <a:pt x="6350000" y="889000"/>
                  </a:cubicBezTo>
                  <a:lnTo>
                    <a:pt x="6350000" y="2286000"/>
                  </a:lnTo>
                  <a:cubicBezTo>
                    <a:pt x="6350000" y="2777490"/>
                    <a:pt x="5952490" y="3175000"/>
                    <a:pt x="5461000" y="3175000"/>
                  </a:cubicBezTo>
                  <a:lnTo>
                    <a:pt x="889000" y="3175000"/>
                  </a:lnTo>
                  <a:cubicBezTo>
                    <a:pt x="397510" y="3175000"/>
                    <a:pt x="0" y="2777490"/>
                    <a:pt x="0" y="2286000"/>
                  </a:cubicBezTo>
                  <a:close/>
                </a:path>
              </a:pathLst>
            </a:custGeom>
            <a:blipFill>
              <a:blip r:embed="rId5"/>
              <a:stretch>
                <a:fillRect l="0" t="-25000" r="0" b="-25000"/>
              </a:stretch>
            </a:blipFill>
          </p:spPr>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792600" y="-214622"/>
            <a:ext cx="11800546" cy="10501622"/>
            <a:chOff x="0" y="0"/>
            <a:chExt cx="6349238" cy="5650357"/>
          </a:xfrm>
        </p:grpSpPr>
        <p:sp>
          <p:nvSpPr>
            <p:cNvPr name="Freeform 3" id="3"/>
            <p:cNvSpPr/>
            <p:nvPr/>
          </p:nvSpPr>
          <p:spPr>
            <a:xfrm flipH="false" flipV="false" rot="0">
              <a:off x="-1220470" y="-200914"/>
              <a:ext cx="7579741" cy="5919724"/>
            </a:xfrm>
            <a:custGeom>
              <a:avLst/>
              <a:gdLst/>
              <a:ahLst/>
              <a:cxnLst/>
              <a:rect r="r" b="b" t="t" l="l"/>
              <a:pathLst>
                <a:path h="5919724" w="7579741">
                  <a:moveTo>
                    <a:pt x="7563231" y="542290"/>
                  </a:moveTo>
                  <a:cubicBezTo>
                    <a:pt x="7547864" y="557530"/>
                    <a:pt x="7490206" y="686562"/>
                    <a:pt x="7507224" y="715264"/>
                  </a:cubicBezTo>
                  <a:cubicBezTo>
                    <a:pt x="7525639" y="709803"/>
                    <a:pt x="7436739" y="790321"/>
                    <a:pt x="7482586" y="888111"/>
                  </a:cubicBezTo>
                  <a:cubicBezTo>
                    <a:pt x="7469505" y="906018"/>
                    <a:pt x="7553833" y="924179"/>
                    <a:pt x="7546848" y="962025"/>
                  </a:cubicBezTo>
                  <a:cubicBezTo>
                    <a:pt x="7534529" y="981202"/>
                    <a:pt x="7489825" y="974979"/>
                    <a:pt x="7525639" y="1001014"/>
                  </a:cubicBezTo>
                  <a:cubicBezTo>
                    <a:pt x="7533132" y="1085469"/>
                    <a:pt x="7579233" y="1117346"/>
                    <a:pt x="7428357" y="1351280"/>
                  </a:cubicBezTo>
                  <a:cubicBezTo>
                    <a:pt x="7398639" y="1347343"/>
                    <a:pt x="7317740" y="1604645"/>
                    <a:pt x="7205980" y="1797050"/>
                  </a:cubicBezTo>
                  <a:cubicBezTo>
                    <a:pt x="7222109" y="1833372"/>
                    <a:pt x="7240016" y="1850009"/>
                    <a:pt x="7202297" y="1916684"/>
                  </a:cubicBezTo>
                  <a:cubicBezTo>
                    <a:pt x="7208901" y="1933448"/>
                    <a:pt x="7273036" y="1963420"/>
                    <a:pt x="7239635" y="2007743"/>
                  </a:cubicBezTo>
                  <a:cubicBezTo>
                    <a:pt x="7204202" y="2091436"/>
                    <a:pt x="7205853" y="2286381"/>
                    <a:pt x="7250049" y="2317750"/>
                  </a:cubicBezTo>
                  <a:cubicBezTo>
                    <a:pt x="7275576" y="2308987"/>
                    <a:pt x="7186168" y="2474976"/>
                    <a:pt x="7233031" y="2483866"/>
                  </a:cubicBezTo>
                  <a:cubicBezTo>
                    <a:pt x="7217791" y="2541143"/>
                    <a:pt x="7278497" y="2574417"/>
                    <a:pt x="7147941" y="2695575"/>
                  </a:cubicBezTo>
                  <a:cubicBezTo>
                    <a:pt x="7045960" y="2756535"/>
                    <a:pt x="7168642" y="2805176"/>
                    <a:pt x="7069074" y="2892044"/>
                  </a:cubicBezTo>
                  <a:cubicBezTo>
                    <a:pt x="7109587" y="2925826"/>
                    <a:pt x="7008622" y="2948432"/>
                    <a:pt x="7081139" y="3107690"/>
                  </a:cubicBezTo>
                  <a:cubicBezTo>
                    <a:pt x="7090664" y="3117088"/>
                    <a:pt x="7034657" y="3165983"/>
                    <a:pt x="7017766" y="3207639"/>
                  </a:cubicBezTo>
                  <a:cubicBezTo>
                    <a:pt x="7063232" y="3257296"/>
                    <a:pt x="7012940" y="3253994"/>
                    <a:pt x="6997446" y="3340354"/>
                  </a:cubicBezTo>
                  <a:cubicBezTo>
                    <a:pt x="6914515" y="3405251"/>
                    <a:pt x="6917309" y="3435350"/>
                    <a:pt x="6838696" y="3533013"/>
                  </a:cubicBezTo>
                  <a:cubicBezTo>
                    <a:pt x="6861556" y="3525774"/>
                    <a:pt x="6889496" y="3574161"/>
                    <a:pt x="6822313" y="3687572"/>
                  </a:cubicBezTo>
                  <a:cubicBezTo>
                    <a:pt x="6817868" y="3707257"/>
                    <a:pt x="6727190" y="3726307"/>
                    <a:pt x="6704838" y="3771265"/>
                  </a:cubicBezTo>
                  <a:cubicBezTo>
                    <a:pt x="6674739" y="3791585"/>
                    <a:pt x="6736080" y="3823716"/>
                    <a:pt x="6667881" y="3824732"/>
                  </a:cubicBezTo>
                  <a:cubicBezTo>
                    <a:pt x="6676517" y="3870960"/>
                    <a:pt x="6621399" y="3859911"/>
                    <a:pt x="6607683" y="3879977"/>
                  </a:cubicBezTo>
                  <a:cubicBezTo>
                    <a:pt x="6650990" y="3906901"/>
                    <a:pt x="6618478" y="3901313"/>
                    <a:pt x="6653657" y="3916553"/>
                  </a:cubicBezTo>
                  <a:cubicBezTo>
                    <a:pt x="6651371" y="3988689"/>
                    <a:pt x="6546469" y="4092829"/>
                    <a:pt x="6552819" y="4182491"/>
                  </a:cubicBezTo>
                  <a:cubicBezTo>
                    <a:pt x="6516370" y="4270502"/>
                    <a:pt x="6542786" y="4306443"/>
                    <a:pt x="6490208" y="4402836"/>
                  </a:cubicBezTo>
                  <a:cubicBezTo>
                    <a:pt x="6527419" y="4414266"/>
                    <a:pt x="6500749" y="4427982"/>
                    <a:pt x="6457696" y="4505960"/>
                  </a:cubicBezTo>
                  <a:cubicBezTo>
                    <a:pt x="6503289" y="4531741"/>
                    <a:pt x="6486271" y="4590542"/>
                    <a:pt x="6438519" y="4659376"/>
                  </a:cubicBezTo>
                  <a:cubicBezTo>
                    <a:pt x="6519418" y="4706620"/>
                    <a:pt x="6472682" y="4854575"/>
                    <a:pt x="6428232" y="4913630"/>
                  </a:cubicBezTo>
                  <a:cubicBezTo>
                    <a:pt x="6441440" y="4962525"/>
                    <a:pt x="6419596" y="5014341"/>
                    <a:pt x="6364732" y="5057902"/>
                  </a:cubicBezTo>
                  <a:cubicBezTo>
                    <a:pt x="6326251" y="5158740"/>
                    <a:pt x="6311773" y="5242179"/>
                    <a:pt x="6153531" y="5344668"/>
                  </a:cubicBezTo>
                  <a:cubicBezTo>
                    <a:pt x="6108954" y="5423535"/>
                    <a:pt x="6112764" y="5474843"/>
                    <a:pt x="6025007" y="5580126"/>
                  </a:cubicBezTo>
                  <a:cubicBezTo>
                    <a:pt x="5990082" y="5617337"/>
                    <a:pt x="5948299" y="5575808"/>
                    <a:pt x="5956046" y="5642229"/>
                  </a:cubicBezTo>
                  <a:cubicBezTo>
                    <a:pt x="5906770" y="5660898"/>
                    <a:pt x="5970270" y="5719572"/>
                    <a:pt x="5856605" y="5769483"/>
                  </a:cubicBezTo>
                  <a:cubicBezTo>
                    <a:pt x="5875401" y="5829681"/>
                    <a:pt x="5926582" y="5859272"/>
                    <a:pt x="5715762" y="5839333"/>
                  </a:cubicBezTo>
                  <a:cubicBezTo>
                    <a:pt x="4322445" y="5836539"/>
                    <a:pt x="2963291" y="5847588"/>
                    <a:pt x="1505204" y="5835142"/>
                  </a:cubicBezTo>
                  <a:cubicBezTo>
                    <a:pt x="1422400" y="5827522"/>
                    <a:pt x="1221740" y="5919724"/>
                    <a:pt x="1265555" y="5732399"/>
                  </a:cubicBezTo>
                  <a:cubicBezTo>
                    <a:pt x="1276477" y="4087495"/>
                    <a:pt x="1248029" y="2400427"/>
                    <a:pt x="1253236" y="760476"/>
                  </a:cubicBezTo>
                  <a:cubicBezTo>
                    <a:pt x="1408430" y="0"/>
                    <a:pt x="0" y="249174"/>
                    <a:pt x="6352667" y="210693"/>
                  </a:cubicBezTo>
                  <a:cubicBezTo>
                    <a:pt x="6709537" y="218821"/>
                    <a:pt x="7224776" y="185928"/>
                    <a:pt x="7545070" y="221488"/>
                  </a:cubicBezTo>
                  <a:cubicBezTo>
                    <a:pt x="7579741" y="234569"/>
                    <a:pt x="7569835" y="514604"/>
                    <a:pt x="7563231" y="542290"/>
                  </a:cubicBezTo>
                  <a:close/>
                </a:path>
              </a:pathLst>
            </a:custGeom>
            <a:blipFill>
              <a:blip r:embed="rId2"/>
              <a:stretch>
                <a:fillRect l="-28776" t="0" r="-28776" b="0"/>
              </a:stretch>
            </a:blipFill>
          </p:spPr>
        </p:sp>
      </p:grpSp>
      <p:sp>
        <p:nvSpPr>
          <p:cNvPr name="TextBox 4" id="4"/>
          <p:cNvSpPr txBox="true"/>
          <p:nvPr/>
        </p:nvSpPr>
        <p:spPr>
          <a:xfrm rot="0">
            <a:off x="7805446" y="2321267"/>
            <a:ext cx="10012661" cy="2111792"/>
          </a:xfrm>
          <a:prstGeom prst="rect">
            <a:avLst/>
          </a:prstGeom>
        </p:spPr>
        <p:txBody>
          <a:bodyPr anchor="t" rtlCol="false" tIns="0" lIns="0" bIns="0" rIns="0">
            <a:spAutoFit/>
          </a:bodyPr>
          <a:lstStyle/>
          <a:p>
            <a:pPr algn="l">
              <a:lnSpc>
                <a:spcPts val="3407"/>
              </a:lnSpc>
            </a:pPr>
            <a:r>
              <a:rPr lang="en-US" sz="2433">
                <a:solidFill>
                  <a:srgbClr val="000000"/>
                </a:solidFill>
                <a:latin typeface="Canva Sans 2 Bold"/>
              </a:rPr>
              <a:t>   </a:t>
            </a:r>
            <a:r>
              <a:rPr lang="en-US" sz="2433">
                <a:solidFill>
                  <a:srgbClr val="000000"/>
                </a:solidFill>
                <a:latin typeface="Canva Sans 2 Bold"/>
              </a:rPr>
              <a:t>Brașov, a popular mountain city in central Romania, submitted its candidacy for the European Green Capital 2025 title, mayor Allen Coliban announced. The award recognizes and rewards cities' efforts to achieve ambitious goals for environmental improvement and sustainable development.</a:t>
            </a:r>
          </a:p>
        </p:txBody>
      </p:sp>
      <p:sp>
        <p:nvSpPr>
          <p:cNvPr name="TextBox 5" id="5"/>
          <p:cNvSpPr txBox="true"/>
          <p:nvPr/>
        </p:nvSpPr>
        <p:spPr>
          <a:xfrm rot="0">
            <a:off x="7618443" y="4988564"/>
            <a:ext cx="10386667" cy="4422315"/>
          </a:xfrm>
          <a:prstGeom prst="rect">
            <a:avLst/>
          </a:prstGeom>
        </p:spPr>
        <p:txBody>
          <a:bodyPr anchor="t" rtlCol="false" tIns="0" lIns="0" bIns="0" rIns="0">
            <a:spAutoFit/>
          </a:bodyPr>
          <a:lstStyle/>
          <a:p>
            <a:pPr algn="l">
              <a:lnSpc>
                <a:spcPts val="3494"/>
              </a:lnSpc>
            </a:pPr>
            <a:r>
              <a:rPr lang="en-US" sz="2496">
                <a:solidFill>
                  <a:srgbClr val="000000"/>
                </a:solidFill>
                <a:latin typeface="Canva Sans 2 Bold"/>
              </a:rPr>
              <a:t>   </a:t>
            </a:r>
            <a:r>
              <a:rPr lang="en-US" sz="2496">
                <a:solidFill>
                  <a:srgbClr val="000000"/>
                </a:solidFill>
                <a:latin typeface="Canva Sans 2 Bold"/>
              </a:rPr>
              <a:t>One of Brașov's strengths is that it has the largest green public transport fleet in Romania, the City Hall said, adding that, with the help of Resilience Facility funds, it will become the country's first 100% electric transport fleet.</a:t>
            </a:r>
          </a:p>
          <a:p>
            <a:pPr algn="l">
              <a:lnSpc>
                <a:spcPts val="3494"/>
              </a:lnSpc>
            </a:pPr>
            <a:r>
              <a:rPr lang="en-US" sz="2496">
                <a:solidFill>
                  <a:srgbClr val="000000"/>
                </a:solidFill>
                <a:latin typeface="Canva Sans 2 Bold"/>
              </a:rPr>
              <a:t>Brașov was also the first city in Romania to use 100% green energy for public consumption. In addition, the municipality secured financing to build a photovoltaic park which, together with solar panels to be placed on school units, will ensure Brașov's energy independence to a proportion of 90%.</a:t>
            </a:r>
          </a:p>
          <a:p>
            <a:pPr algn="l">
              <a:lnSpc>
                <a:spcPts val="3494"/>
              </a:lnSpc>
            </a:pPr>
          </a:p>
        </p:txBody>
      </p:sp>
      <p:sp>
        <p:nvSpPr>
          <p:cNvPr name="TextBox 6" id="6"/>
          <p:cNvSpPr txBox="true"/>
          <p:nvPr/>
        </p:nvSpPr>
        <p:spPr>
          <a:xfrm rot="0">
            <a:off x="8134167" y="826062"/>
            <a:ext cx="9870943" cy="933229"/>
          </a:xfrm>
          <a:prstGeom prst="rect">
            <a:avLst/>
          </a:prstGeom>
        </p:spPr>
        <p:txBody>
          <a:bodyPr anchor="t" rtlCol="false" tIns="0" lIns="0" bIns="0" rIns="0">
            <a:spAutoFit/>
          </a:bodyPr>
          <a:lstStyle/>
          <a:p>
            <a:pPr algn="ctr">
              <a:lnSpc>
                <a:spcPts val="7736"/>
              </a:lnSpc>
            </a:pPr>
            <a:r>
              <a:rPr lang="en-US" sz="5526">
                <a:solidFill>
                  <a:srgbClr val="000000"/>
                </a:solidFill>
                <a:latin typeface="Canva Sans 2 Bold"/>
              </a:rPr>
              <a:t>Brasov and it’s green energy</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B7CDB7"/>
        </a:solidFill>
      </p:bgPr>
    </p:bg>
    <p:spTree>
      <p:nvGrpSpPr>
        <p:cNvPr id="1" name=""/>
        <p:cNvGrpSpPr/>
        <p:nvPr/>
      </p:nvGrpSpPr>
      <p:grpSpPr>
        <a:xfrm>
          <a:off x="0" y="0"/>
          <a:ext cx="0" cy="0"/>
          <a:chOff x="0" y="0"/>
          <a:chExt cx="0" cy="0"/>
        </a:xfrm>
      </p:grpSpPr>
      <p:grpSp>
        <p:nvGrpSpPr>
          <p:cNvPr name="Group 2" id="2"/>
          <p:cNvGrpSpPr/>
          <p:nvPr/>
        </p:nvGrpSpPr>
        <p:grpSpPr>
          <a:xfrm rot="0">
            <a:off x="934034" y="1215230"/>
            <a:ext cx="11426201" cy="5040854"/>
            <a:chOff x="0" y="0"/>
            <a:chExt cx="15234935" cy="6721139"/>
          </a:xfrm>
        </p:grpSpPr>
        <p:pic>
          <p:nvPicPr>
            <p:cNvPr name="Picture 3" id="3"/>
            <p:cNvPicPr>
              <a:picLocks noChangeAspect="true"/>
            </p:cNvPicPr>
            <p:nvPr/>
          </p:nvPicPr>
          <p:blipFill>
            <a:blip r:embed="rId2"/>
            <a:srcRect l="0" t="16912" r="0" b="16912"/>
            <a:stretch>
              <a:fillRect/>
            </a:stretch>
          </p:blipFill>
          <p:spPr>
            <a:xfrm flipH="false" flipV="false">
              <a:off x="0" y="0"/>
              <a:ext cx="15234935" cy="6721139"/>
            </a:xfrm>
            <a:prstGeom prst="rect">
              <a:avLst/>
            </a:prstGeom>
          </p:spPr>
        </p:pic>
      </p:grpSp>
      <p:grpSp>
        <p:nvGrpSpPr>
          <p:cNvPr name="Group 4" id="4"/>
          <p:cNvGrpSpPr/>
          <p:nvPr/>
        </p:nvGrpSpPr>
        <p:grpSpPr>
          <a:xfrm rot="0">
            <a:off x="12734695" y="3908227"/>
            <a:ext cx="4524605" cy="2333897"/>
            <a:chOff x="0" y="0"/>
            <a:chExt cx="6032806" cy="3111863"/>
          </a:xfrm>
        </p:grpSpPr>
        <p:pic>
          <p:nvPicPr>
            <p:cNvPr name="Picture 5" id="5"/>
            <p:cNvPicPr>
              <a:picLocks noChangeAspect="true"/>
            </p:cNvPicPr>
            <p:nvPr/>
          </p:nvPicPr>
          <p:blipFill>
            <a:blip r:embed="rId3"/>
            <a:srcRect l="0" t="11313" r="0" b="11313"/>
            <a:stretch>
              <a:fillRect/>
            </a:stretch>
          </p:blipFill>
          <p:spPr>
            <a:xfrm flipH="false" flipV="false">
              <a:off x="0" y="0"/>
              <a:ext cx="6032806" cy="3111863"/>
            </a:xfrm>
            <a:prstGeom prst="rect">
              <a:avLst/>
            </a:prstGeom>
          </p:spPr>
        </p:pic>
      </p:grpSp>
      <p:grpSp>
        <p:nvGrpSpPr>
          <p:cNvPr name="Group 6" id="6"/>
          <p:cNvGrpSpPr/>
          <p:nvPr/>
        </p:nvGrpSpPr>
        <p:grpSpPr>
          <a:xfrm rot="0">
            <a:off x="12734695" y="1215230"/>
            <a:ext cx="4524605" cy="2333897"/>
            <a:chOff x="0" y="0"/>
            <a:chExt cx="6032806" cy="3111863"/>
          </a:xfrm>
        </p:grpSpPr>
        <p:pic>
          <p:nvPicPr>
            <p:cNvPr name="Picture 7" id="7"/>
            <p:cNvPicPr>
              <a:picLocks noChangeAspect="true"/>
            </p:cNvPicPr>
            <p:nvPr/>
          </p:nvPicPr>
          <p:blipFill>
            <a:blip r:embed="rId4"/>
            <a:srcRect l="0" t="10624" r="0" b="10624"/>
            <a:stretch>
              <a:fillRect/>
            </a:stretch>
          </p:blipFill>
          <p:spPr>
            <a:xfrm flipH="false" flipV="false">
              <a:off x="0" y="0"/>
              <a:ext cx="6032806" cy="3111863"/>
            </a:xfrm>
            <a:prstGeom prst="rect">
              <a:avLst/>
            </a:prstGeom>
          </p:spPr>
        </p:pic>
      </p:grpSp>
      <p:sp>
        <p:nvSpPr>
          <p:cNvPr name="Freeform 8" id="8"/>
          <p:cNvSpPr/>
          <p:nvPr/>
        </p:nvSpPr>
        <p:spPr>
          <a:xfrm flipH="false" flipV="false" rot="0">
            <a:off x="8809214" y="4808714"/>
            <a:ext cx="669572" cy="669572"/>
          </a:xfrm>
          <a:custGeom>
            <a:avLst/>
            <a:gdLst/>
            <a:ahLst/>
            <a:cxnLst/>
            <a:rect r="r" b="b" t="t" l="l"/>
            <a:pathLst>
              <a:path h="669572" w="669572">
                <a:moveTo>
                  <a:pt x="0" y="0"/>
                </a:moveTo>
                <a:lnTo>
                  <a:pt x="669572" y="0"/>
                </a:lnTo>
                <a:lnTo>
                  <a:pt x="669572" y="669572"/>
                </a:lnTo>
                <a:lnTo>
                  <a:pt x="0" y="66957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9" id="9"/>
          <p:cNvSpPr txBox="true"/>
          <p:nvPr/>
        </p:nvSpPr>
        <p:spPr>
          <a:xfrm rot="0">
            <a:off x="756990" y="6949157"/>
            <a:ext cx="16502310" cy="1893194"/>
          </a:xfrm>
          <a:prstGeom prst="rect">
            <a:avLst/>
          </a:prstGeom>
        </p:spPr>
        <p:txBody>
          <a:bodyPr anchor="t" rtlCol="false" tIns="0" lIns="0" bIns="0" rIns="0">
            <a:spAutoFit/>
          </a:bodyPr>
          <a:lstStyle/>
          <a:p>
            <a:pPr algn="l" marL="586126" indent="-293063" lvl="1">
              <a:lnSpc>
                <a:spcPts val="3800"/>
              </a:lnSpc>
              <a:buFont typeface="Arial"/>
              <a:buChar char="•"/>
            </a:pPr>
            <a:r>
              <a:rPr lang="en-US" sz="2714">
                <a:solidFill>
                  <a:srgbClr val="000000"/>
                </a:solidFill>
                <a:latin typeface="Canva Sans 2 Bold"/>
              </a:rPr>
              <a:t>    Added to this are the steps taken by Brașov regarding the transition to alternative transport, being the first large city to have a Velo Masterplan and several ongoing projects: compliant bicycle lanes so that every resident of Brasov has a lane less than 250 meters away by 2026; building park&amp;rides at city entrances; dedicated lanes for public transport.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DAF6_HOnrNM</dc:identifier>
  <dcterms:modified xsi:type="dcterms:W3CDTF">2011-08-01T06:04:30Z</dcterms:modified>
  <cp:revision>1</cp:revision>
  <dc:title>Keep it clean keep it green</dc:title>
</cp:coreProperties>
</file>