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83" r:id="rId3"/>
    <p:sldId id="284" r:id="rId4"/>
    <p:sldId id="294" r:id="rId5"/>
    <p:sldId id="282" r:id="rId6"/>
    <p:sldId id="295" r:id="rId7"/>
    <p:sldId id="297" r:id="rId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63" d="100"/>
          <a:sy n="63" d="100"/>
        </p:scale>
        <p:origin x="140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 Grigorescu" userId="44773a2d00fc1de1" providerId="LiveId" clId="{A0E5C954-C087-4E49-BF78-BF1AA38309C9}"/>
    <pc:docChg chg="modSld">
      <pc:chgData name="L. Grigorescu" userId="44773a2d00fc1de1" providerId="LiveId" clId="{A0E5C954-C087-4E49-BF78-BF1AA38309C9}" dt="2024-04-12T07:31:54.696" v="7" actId="207"/>
      <pc:docMkLst>
        <pc:docMk/>
      </pc:docMkLst>
      <pc:sldChg chg="modSp mod">
        <pc:chgData name="L. Grigorescu" userId="44773a2d00fc1de1" providerId="LiveId" clId="{A0E5C954-C087-4E49-BF78-BF1AA38309C9}" dt="2024-04-12T07:31:54.696" v="7" actId="207"/>
        <pc:sldMkLst>
          <pc:docMk/>
          <pc:sldMk cId="2762466321" sldId="277"/>
        </pc:sldMkLst>
        <pc:spChg chg="mod">
          <ac:chgData name="L. Grigorescu" userId="44773a2d00fc1de1" providerId="LiveId" clId="{A0E5C954-C087-4E49-BF78-BF1AA38309C9}" dt="2024-04-12T07:31:54.696" v="7" actId="207"/>
          <ac:spMkLst>
            <pc:docMk/>
            <pc:sldMk cId="2762466321" sldId="277"/>
            <ac:spMk id="4" creationId="{00000000-0000-0000-0000-000000000000}"/>
          </ac:spMkLst>
        </pc:spChg>
        <pc:picChg chg="mod">
          <ac:chgData name="L. Grigorescu" userId="44773a2d00fc1de1" providerId="LiveId" clId="{A0E5C954-C087-4E49-BF78-BF1AA38309C9}" dt="2024-04-12T07:31:48.361" v="6" actId="1076"/>
          <ac:picMkLst>
            <pc:docMk/>
            <pc:sldMk cId="2762466321" sldId="277"/>
            <ac:picMk id="7" creationId="{38672D5A-BBA6-ED3D-3B37-A8E06E135B0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ro-RO"/>
              <a:t>Clic pentru editare stil titlu</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a:t>Clic pentru a edita stilul de subtitlu</a:t>
            </a:r>
            <a:endParaRPr lang="en-US"/>
          </a:p>
        </p:txBody>
      </p:sp>
      <p:sp>
        <p:nvSpPr>
          <p:cNvPr id="4" name="Date Placeholder 3"/>
          <p:cNvSpPr>
            <a:spLocks noGrp="1"/>
          </p:cNvSpPr>
          <p:nvPr>
            <p:ph type="dt" sz="half" idx="10"/>
          </p:nvPr>
        </p:nvSpPr>
        <p:spPr/>
        <p:txBody>
          <a:bodyPr/>
          <a:lstStyle/>
          <a:p>
            <a:fld id="{0E996554-7389-4126-AF19-8379946AC144}" type="datetimeFigureOut">
              <a:rPr lang="en-US" smtClean="0"/>
              <a:pPr/>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6E85D-2219-4003-A386-C24C433D93D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 pentru editare stil titlu</a:t>
            </a:r>
            <a:endParaRPr lang="en-US"/>
          </a:p>
        </p:txBody>
      </p:sp>
      <p:sp>
        <p:nvSpPr>
          <p:cNvPr id="3" name="Vertical Text Placeholder 2"/>
          <p:cNvSpPr>
            <a:spLocks noGrp="1"/>
          </p:cNvSpPr>
          <p:nvPr>
            <p:ph type="body" orient="vert" idx="1"/>
          </p:nvPr>
        </p:nvSpPr>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Date Placeholder 3"/>
          <p:cNvSpPr>
            <a:spLocks noGrp="1"/>
          </p:cNvSpPr>
          <p:nvPr>
            <p:ph type="dt" sz="half" idx="10"/>
          </p:nvPr>
        </p:nvSpPr>
        <p:spPr/>
        <p:txBody>
          <a:bodyPr/>
          <a:lstStyle/>
          <a:p>
            <a:fld id="{0E996554-7389-4126-AF19-8379946AC144}" type="datetimeFigureOut">
              <a:rPr lang="en-US" smtClean="0"/>
              <a:pPr/>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6E85D-2219-4003-A386-C24C433D93D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o-RO"/>
              <a:t>Clic pentru editare stil titlu</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Date Placeholder 3"/>
          <p:cNvSpPr>
            <a:spLocks noGrp="1"/>
          </p:cNvSpPr>
          <p:nvPr>
            <p:ph type="dt" sz="half" idx="10"/>
          </p:nvPr>
        </p:nvSpPr>
        <p:spPr/>
        <p:txBody>
          <a:bodyPr/>
          <a:lstStyle/>
          <a:p>
            <a:fld id="{0E996554-7389-4126-AF19-8379946AC144}" type="datetimeFigureOut">
              <a:rPr lang="en-US" smtClean="0"/>
              <a:pPr/>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6E85D-2219-4003-A386-C24C433D93D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 pentru editare stil titlu</a:t>
            </a:r>
            <a:endParaRPr lang="en-US"/>
          </a:p>
        </p:txBody>
      </p:sp>
      <p:sp>
        <p:nvSpPr>
          <p:cNvPr id="3" name="Content Placeholder 2"/>
          <p:cNvSpPr>
            <a:spLocks noGrp="1"/>
          </p:cNvSpPr>
          <p:nvPr>
            <p:ph idx="1"/>
          </p:nvPr>
        </p:nvSpPr>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Date Placeholder 3"/>
          <p:cNvSpPr>
            <a:spLocks noGrp="1"/>
          </p:cNvSpPr>
          <p:nvPr>
            <p:ph type="dt" sz="half" idx="10"/>
          </p:nvPr>
        </p:nvSpPr>
        <p:spPr/>
        <p:txBody>
          <a:bodyPr/>
          <a:lstStyle/>
          <a:p>
            <a:fld id="{0E996554-7389-4126-AF19-8379946AC144}" type="datetimeFigureOut">
              <a:rPr lang="en-US" smtClean="0"/>
              <a:pPr/>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6E85D-2219-4003-A386-C24C433D93D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o-RO"/>
              <a:t>Clic pentru editare stil titlu</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Clic pentru editare stiluri text Coordonator</a:t>
            </a:r>
          </a:p>
        </p:txBody>
      </p:sp>
      <p:sp>
        <p:nvSpPr>
          <p:cNvPr id="4" name="Date Placeholder 3"/>
          <p:cNvSpPr>
            <a:spLocks noGrp="1"/>
          </p:cNvSpPr>
          <p:nvPr>
            <p:ph type="dt" sz="half" idx="10"/>
          </p:nvPr>
        </p:nvSpPr>
        <p:spPr/>
        <p:txBody>
          <a:bodyPr/>
          <a:lstStyle/>
          <a:p>
            <a:fld id="{0E996554-7389-4126-AF19-8379946AC144}" type="datetimeFigureOut">
              <a:rPr lang="en-US" smtClean="0"/>
              <a:pPr/>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6E85D-2219-4003-A386-C24C433D93D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 pentru editare stil titlu</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Date Placeholder 4"/>
          <p:cNvSpPr>
            <a:spLocks noGrp="1"/>
          </p:cNvSpPr>
          <p:nvPr>
            <p:ph type="dt" sz="half" idx="10"/>
          </p:nvPr>
        </p:nvSpPr>
        <p:spPr/>
        <p:txBody>
          <a:bodyPr/>
          <a:lstStyle/>
          <a:p>
            <a:fld id="{0E996554-7389-4126-AF19-8379946AC144}" type="datetimeFigureOut">
              <a:rPr lang="en-US" smtClean="0"/>
              <a:pPr/>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86E85D-2219-4003-A386-C24C433D93D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o-RO"/>
              <a:t>Clic pentru editare stil titlu</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 pentru editare stiluri text Coordonator</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 pentru editare stiluri text Coordonator</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7" name="Date Placeholder 6"/>
          <p:cNvSpPr>
            <a:spLocks noGrp="1"/>
          </p:cNvSpPr>
          <p:nvPr>
            <p:ph type="dt" sz="half" idx="10"/>
          </p:nvPr>
        </p:nvSpPr>
        <p:spPr/>
        <p:txBody>
          <a:bodyPr/>
          <a:lstStyle/>
          <a:p>
            <a:fld id="{0E996554-7389-4126-AF19-8379946AC144}" type="datetimeFigureOut">
              <a:rPr lang="en-US" smtClean="0"/>
              <a:pPr/>
              <a:t>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86E85D-2219-4003-A386-C24C433D93D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 pentru editare stil titlu</a:t>
            </a:r>
            <a:endParaRPr lang="en-US"/>
          </a:p>
        </p:txBody>
      </p:sp>
      <p:sp>
        <p:nvSpPr>
          <p:cNvPr id="3" name="Date Placeholder 2"/>
          <p:cNvSpPr>
            <a:spLocks noGrp="1"/>
          </p:cNvSpPr>
          <p:nvPr>
            <p:ph type="dt" sz="half" idx="10"/>
          </p:nvPr>
        </p:nvSpPr>
        <p:spPr/>
        <p:txBody>
          <a:bodyPr/>
          <a:lstStyle/>
          <a:p>
            <a:fld id="{0E996554-7389-4126-AF19-8379946AC144}" type="datetimeFigureOut">
              <a:rPr lang="en-US" smtClean="0"/>
              <a:pPr/>
              <a:t>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86E85D-2219-4003-A386-C24C433D93D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996554-7389-4126-AF19-8379946AC144}" type="datetimeFigureOut">
              <a:rPr lang="en-US" smtClean="0"/>
              <a:pPr/>
              <a:t>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86E85D-2219-4003-A386-C24C433D93D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o-RO"/>
              <a:t>Clic pentru editare stil titlu</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Clic pentru editare stiluri text Coordonator</a:t>
            </a:r>
          </a:p>
        </p:txBody>
      </p:sp>
      <p:sp>
        <p:nvSpPr>
          <p:cNvPr id="5" name="Date Placeholder 4"/>
          <p:cNvSpPr>
            <a:spLocks noGrp="1"/>
          </p:cNvSpPr>
          <p:nvPr>
            <p:ph type="dt" sz="half" idx="10"/>
          </p:nvPr>
        </p:nvSpPr>
        <p:spPr/>
        <p:txBody>
          <a:bodyPr/>
          <a:lstStyle/>
          <a:p>
            <a:fld id="{0E996554-7389-4126-AF19-8379946AC144}" type="datetimeFigureOut">
              <a:rPr lang="en-US" smtClean="0"/>
              <a:pPr/>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86E85D-2219-4003-A386-C24C433D93D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o-RO"/>
              <a:t>Clic pentru editare stil titlu</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a:t>Faceți clic pe pictogramă pentru a adăuga o imagine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Clic pentru editare stiluri text Coordonator</a:t>
            </a:r>
          </a:p>
        </p:txBody>
      </p:sp>
      <p:sp>
        <p:nvSpPr>
          <p:cNvPr id="5" name="Date Placeholder 4"/>
          <p:cNvSpPr>
            <a:spLocks noGrp="1"/>
          </p:cNvSpPr>
          <p:nvPr>
            <p:ph type="dt" sz="half" idx="10"/>
          </p:nvPr>
        </p:nvSpPr>
        <p:spPr/>
        <p:txBody>
          <a:bodyPr/>
          <a:lstStyle/>
          <a:p>
            <a:fld id="{0E996554-7389-4126-AF19-8379946AC144}" type="datetimeFigureOut">
              <a:rPr lang="en-US" smtClean="0"/>
              <a:pPr/>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86E85D-2219-4003-A386-C24C433D93D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o-RO"/>
              <a:t>Clic pentru editare stil titlu</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996554-7389-4126-AF19-8379946AC144}" type="datetimeFigureOut">
              <a:rPr lang="en-US" smtClean="0"/>
              <a:pPr/>
              <a:t>4/12/2024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6E85D-2219-4003-A386-C24C433D93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17.pn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a:extLst>
              <a:ext uri="{FF2B5EF4-FFF2-40B4-BE49-F238E27FC236}">
                <a16:creationId xmlns:a16="http://schemas.microsoft.com/office/drawing/2014/main" id="{38672D5A-BBA6-ED3D-3B37-A8E06E135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31" y="-52060"/>
            <a:ext cx="9194775" cy="6852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p:cNvSpPr txBox="1"/>
          <p:nvPr/>
        </p:nvSpPr>
        <p:spPr>
          <a:xfrm>
            <a:off x="144797" y="1031665"/>
            <a:ext cx="8826500" cy="769431"/>
          </a:xfrm>
          <a:prstGeom prst="rect">
            <a:avLst/>
          </a:prstGeom>
          <a:noFill/>
        </p:spPr>
        <p:txBody>
          <a:bodyPr lIns="91429" tIns="45715" rIns="91429" bIns="45715">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50" normalizeH="0" baseline="0" noProof="0" dirty="0">
                <a:ln w="11430">
                  <a:solidFill>
                    <a:sysClr val="windowText" lastClr="000000"/>
                  </a:solidFill>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76200" dist="50800" dir="5400000" algn="tl" rotWithShape="0">
                    <a:srgbClr val="000000">
                      <a:alpha val="65000"/>
                    </a:srgbClr>
                  </a:outerShdw>
                </a:effectLst>
                <a:uLnTx/>
                <a:uFillTx/>
                <a:latin typeface="Arial" charset="0"/>
                <a:ea typeface="+mn-ea"/>
                <a:cs typeface="+mn-cs"/>
              </a:rPr>
              <a:t>TOGETHER, IN HARMONY!</a:t>
            </a:r>
            <a:endParaRPr kumimoji="0" lang="en-US" sz="4400" b="1" i="0" u="none" strike="noStrike" kern="1200" cap="none" spc="0" normalizeH="0" baseline="0" noProof="0" dirty="0">
              <a:ln w="28575">
                <a:solidFill>
                  <a:prstClr val="black"/>
                </a:solidFill>
              </a:ln>
              <a:gradFill>
                <a:gsLst>
                  <a:gs pos="0">
                    <a:srgbClr val="FF3399"/>
                  </a:gs>
                  <a:gs pos="25000">
                    <a:srgbClr val="FF6633"/>
                  </a:gs>
                  <a:gs pos="50000">
                    <a:srgbClr val="FFFF00"/>
                  </a:gs>
                  <a:gs pos="75000">
                    <a:srgbClr val="01A78F"/>
                  </a:gs>
                  <a:gs pos="100000">
                    <a:srgbClr val="3366FF"/>
                  </a:gs>
                </a:gsLst>
                <a:lin ang="5400000" scaled="0"/>
              </a:gradFill>
              <a:effectLst/>
              <a:uLnTx/>
              <a:uFillTx/>
              <a:latin typeface="Arial" charset="0"/>
              <a:ea typeface="+mn-ea"/>
              <a:cs typeface="+mn-cs"/>
            </a:endParaRPr>
          </a:p>
        </p:txBody>
      </p:sp>
      <p:sp>
        <p:nvSpPr>
          <p:cNvPr id="2" name="Dreptunghi 1"/>
          <p:cNvSpPr/>
          <p:nvPr/>
        </p:nvSpPr>
        <p:spPr>
          <a:xfrm>
            <a:off x="298436" y="1821672"/>
            <a:ext cx="8597900" cy="1796004"/>
          </a:xfrm>
          <a:prstGeom prst="rect">
            <a:avLst/>
          </a:prstGeom>
        </p:spPr>
        <p:txBody>
          <a:bodyPr>
            <a:spAutoFit/>
          </a:bodyPr>
          <a:lstStyle/>
          <a:p>
            <a:pPr marL="0" marR="0" lvl="0" indent="0" algn="ctr" defTabSz="914400" rtl="0" eaLnBrk="1" fontAlgn="auto" latinLnBrk="0" hangingPunct="1">
              <a:lnSpc>
                <a:spcPct val="119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PROJECT FUNDED BY THE EUROPEAN COMISSION THROUGH THE ERASMUS+ PROGRAM, SCHOOL EDUCATION, KEY ACTION 2 PARTNERSHIPS FOR COOPERATION</a:t>
            </a:r>
            <a:endParaRPr kumimoji="0" lang="en-GB" sz="18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19000"/>
              </a:lnSpc>
              <a:spcBef>
                <a:spcPts val="0"/>
              </a:spcBef>
              <a:spcAft>
                <a:spcPts val="600"/>
              </a:spcAft>
              <a:buClrTx/>
              <a:buSzTx/>
              <a:buFontTx/>
              <a:buNone/>
              <a:tabLst/>
              <a:defRPr/>
            </a:pPr>
            <a:r>
              <a:rPr kumimoji="0" lang="en-GB" sz="18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ctr" defTabSz="914400" rtl="0" eaLnBrk="1" fontAlgn="auto" latinLnBrk="0" hangingPunct="1">
              <a:lnSpc>
                <a:spcPct val="119000"/>
              </a:lnSpc>
              <a:spcBef>
                <a:spcPts val="0"/>
              </a:spcBef>
              <a:spcAft>
                <a:spcPts val="600"/>
              </a:spcAft>
              <a:buClrTx/>
              <a:buSzTx/>
              <a:buFontTx/>
              <a:buNone/>
              <a:tabLst/>
              <a:defRPr/>
            </a:pPr>
            <a:endParaRPr kumimoji="0" lang="en-US" sz="1800" b="0" i="0" u="none" strike="noStrike" kern="14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3" name="Dreptunghi 2"/>
          <p:cNvSpPr/>
          <p:nvPr/>
        </p:nvSpPr>
        <p:spPr>
          <a:xfrm>
            <a:off x="78568" y="6332090"/>
            <a:ext cx="9037638" cy="481286"/>
          </a:xfrm>
          <a:prstGeom prst="rect">
            <a:avLst/>
          </a:prstGeom>
        </p:spPr>
        <p:txBody>
          <a:bodyPr>
            <a:spAutoFit/>
          </a:bodyPr>
          <a:lstStyle/>
          <a:p>
            <a:pPr marL="0" marR="0" lvl="0" indent="0" algn="ctr" defTabSz="914400" rtl="0" eaLnBrk="1" fontAlgn="auto" latinLnBrk="0" hangingPunct="1">
              <a:lnSpc>
                <a:spcPct val="119000"/>
              </a:lnSpc>
              <a:spcBef>
                <a:spcPts val="0"/>
              </a:spcBef>
              <a:spcAft>
                <a:spcPts val="1400"/>
              </a:spcAft>
              <a:buClrTx/>
              <a:buSzTx/>
              <a:buFontTx/>
              <a:buNone/>
              <a:tabLst/>
              <a:defRPr/>
            </a:pPr>
            <a:r>
              <a:rPr kumimoji="0" lang="en-GB" sz="1100" b="1" i="1" u="none" strike="noStrike" kern="1200" cap="none" spc="0" normalizeH="0" baseline="0" noProof="0" dirty="0">
                <a:ln>
                  <a:noFill/>
                </a:ln>
                <a:solidFill>
                  <a:srgbClr val="002060"/>
                </a:solidFill>
                <a:effectLst/>
                <a:uLnTx/>
                <a:uFillTx/>
                <a:latin typeface="Calibri"/>
                <a:ea typeface="+mn-ea"/>
                <a:cs typeface="+mn-cs"/>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r>
              <a:rPr kumimoji="0" lang="en-GB" sz="1100" b="1" i="0" u="none" strike="noStrike" kern="1400" cap="none" spc="0" normalizeH="0" baseline="0" noProof="0" dirty="0">
                <a:ln>
                  <a:noFill/>
                </a:ln>
                <a:solidFill>
                  <a:srgbClr val="002060"/>
                </a:solidFill>
                <a:effectLst/>
                <a:uLnTx/>
                <a:uFillTx/>
                <a:latin typeface="Calibri"/>
                <a:ea typeface="+mn-ea"/>
                <a:cs typeface="+mn-cs"/>
              </a:rPr>
              <a:t> </a:t>
            </a:r>
            <a:endParaRPr kumimoji="0" lang="ro-RO" sz="1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8" name="Picture 2" descr="Related image"/>
          <p:cNvPicPr>
            <a:picLocks noChangeAspect="1" noChangeArrowheads="1"/>
          </p:cNvPicPr>
          <p:nvPr/>
        </p:nvPicPr>
        <p:blipFill>
          <a:blip r:embed="rId3" cstate="print"/>
          <a:srcRect/>
          <a:stretch>
            <a:fillRect/>
          </a:stretch>
        </p:blipFill>
        <p:spPr bwMode="auto">
          <a:xfrm>
            <a:off x="122376" y="128607"/>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
        <p:nvSpPr>
          <p:cNvPr id="4" name="Dreptunghi 3"/>
          <p:cNvSpPr/>
          <p:nvPr/>
        </p:nvSpPr>
        <p:spPr>
          <a:xfrm>
            <a:off x="859890" y="3068960"/>
            <a:ext cx="770485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Therapy for the soul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50" normalizeH="0" baseline="0" noProof="0" dirty="0">
                <a:ln w="11430"/>
                <a:solidFill>
                  <a:srgbClr val="00206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(Romanian students' activities)</a:t>
            </a:r>
            <a:endParaRPr kumimoji="0" lang="en-US" sz="2800" b="1" i="0" u="none" strike="noStrike" kern="1200" cap="none" spc="50" normalizeH="0" baseline="0" noProof="0" dirty="0">
              <a:ln w="11430"/>
              <a:solidFill>
                <a:srgbClr val="00206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I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3300" y="48632"/>
            <a:ext cx="842891" cy="832562"/>
          </a:xfrm>
          <a:prstGeom prst="rect">
            <a:avLst/>
          </a:prstGeom>
          <a:ln>
            <a:noFill/>
          </a:ln>
          <a:effectLst>
            <a:outerShdw blurRad="292100" dist="139700" dir="2700000" algn="tl" rotWithShape="0">
              <a:srgbClr val="333333">
                <a:alpha val="65000"/>
              </a:srgbClr>
            </a:outerShdw>
          </a:effectLst>
        </p:spPr>
      </p:pic>
      <p:pic>
        <p:nvPicPr>
          <p:cNvPr id="9" name="Picture 9">
            <a:extLst>
              <a:ext uri="{FF2B5EF4-FFF2-40B4-BE49-F238E27FC236}">
                <a16:creationId xmlns:a16="http://schemas.microsoft.com/office/drawing/2014/main" id="{A58BF07E-C4B8-187F-6433-3DAB1B51AD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7158" y="4390441"/>
            <a:ext cx="2140457" cy="187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0" name="Text Box 2">
            <a:extLst>
              <a:ext uri="{FF2B5EF4-FFF2-40B4-BE49-F238E27FC236}">
                <a16:creationId xmlns:a16="http://schemas.microsoft.com/office/drawing/2014/main" id="{2DEC3070-E17F-3A8C-3DC9-F8FA449F53C3}"/>
              </a:ext>
            </a:extLst>
          </p:cNvPr>
          <p:cNvSpPr txBox="1">
            <a:spLocks noChangeArrowheads="1"/>
          </p:cNvSpPr>
          <p:nvPr/>
        </p:nvSpPr>
        <p:spPr bwMode="auto">
          <a:xfrm>
            <a:off x="2297405" y="2861121"/>
            <a:ext cx="4770438" cy="3698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en-US" sz="12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Reference number: </a:t>
            </a:r>
            <a:r>
              <a:rPr kumimoji="0" lang="en-US" alt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2022-1-RO01-KA220-</a:t>
            </a:r>
            <a:r>
              <a:rPr kumimoji="0" lang="en-GB" alt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SCH-000085644</a:t>
            </a:r>
            <a:r>
              <a:rPr kumimoji="0" lang="en-GB"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1" name="Picture 2">
            <a:extLst>
              <a:ext uri="{FF2B5EF4-FFF2-40B4-BE49-F238E27FC236}">
                <a16:creationId xmlns:a16="http://schemas.microsoft.com/office/drawing/2014/main" id="{B93B44FA-DBE9-503D-FF8A-DB80810273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1496" y="37703"/>
            <a:ext cx="1121644" cy="1000286"/>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38100" algn="ctr">
                <a:solidFill>
                  <a:srgbClr val="000000"/>
                </a:solidFill>
                <a:prstDash val="dash"/>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62466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7E77C657-ADCC-56C3-1A66-21DB5B3D3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8" y="7068"/>
            <a:ext cx="9194775" cy="6852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2" descr="Related image">
            <a:extLst>
              <a:ext uri="{FF2B5EF4-FFF2-40B4-BE49-F238E27FC236}">
                <a16:creationId xmlns:a16="http://schemas.microsoft.com/office/drawing/2014/main" id="{C8F736C9-7CDC-6EF8-404D-8722FA73F093}"/>
              </a:ext>
            </a:extLst>
          </p:cNvPr>
          <p:cNvPicPr>
            <a:picLocks noChangeAspect="1" noChangeArrowheads="1"/>
          </p:cNvPicPr>
          <p:nvPr/>
        </p:nvPicPr>
        <p:blipFill>
          <a:blip r:embed="rId3" cstate="print"/>
          <a:srcRect/>
          <a:stretch>
            <a:fillRect/>
          </a:stretch>
        </p:blipFill>
        <p:spPr bwMode="auto">
          <a:xfrm>
            <a:off x="179525" y="100584"/>
            <a:ext cx="3312468" cy="66412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0" name="Imagine 9">
            <a:extLst>
              <a:ext uri="{FF2B5EF4-FFF2-40B4-BE49-F238E27FC236}">
                <a16:creationId xmlns:a16="http://schemas.microsoft.com/office/drawing/2014/main" id="{A8CE1708-3469-4127-FC13-36C3331BC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388" y="30241"/>
            <a:ext cx="969348" cy="957155"/>
          </a:xfrm>
          <a:prstGeom prst="rect">
            <a:avLst/>
          </a:prstGeom>
        </p:spPr>
      </p:pic>
      <p:pic>
        <p:nvPicPr>
          <p:cNvPr id="11" name="Picture 2">
            <a:extLst>
              <a:ext uri="{FF2B5EF4-FFF2-40B4-BE49-F238E27FC236}">
                <a16:creationId xmlns:a16="http://schemas.microsoft.com/office/drawing/2014/main" id="{1CB2452F-3465-8CE7-F038-FF7A969407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0241"/>
            <a:ext cx="1201569" cy="107156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38100" algn="ctr">
                <a:solidFill>
                  <a:srgbClr val="000000"/>
                </a:solidFill>
                <a:prstDash val="dash"/>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tăText 2">
            <a:extLst>
              <a:ext uri="{FF2B5EF4-FFF2-40B4-BE49-F238E27FC236}">
                <a16:creationId xmlns:a16="http://schemas.microsoft.com/office/drawing/2014/main" id="{3EA704FD-158E-1DC9-67B5-1F89E454A53C}"/>
              </a:ext>
            </a:extLst>
          </p:cNvPr>
          <p:cNvSpPr txBox="1"/>
          <p:nvPr/>
        </p:nvSpPr>
        <p:spPr>
          <a:xfrm>
            <a:off x="1187624" y="1101804"/>
            <a:ext cx="7976679" cy="1477328"/>
          </a:xfrm>
          <a:prstGeom prst="rect">
            <a:avLst/>
          </a:prstGeom>
          <a:noFill/>
        </p:spPr>
        <p:txBody>
          <a:bodyPr wrap="square">
            <a:spAutoFit/>
          </a:bodyPr>
          <a:lstStyle/>
          <a:p>
            <a:pPr algn="ctr"/>
            <a:r>
              <a:rPr lang="en-GB" b="1" i="1" dirty="0">
                <a:solidFill>
                  <a:srgbClr val="002060"/>
                </a:solidFill>
              </a:rPr>
              <a:t>Students of the 2nd grade Step by Step and 5th C watched the film Wonder based on the novel of the same name written by R.J. Palacio, an emotional story about courage and kindness, integration and acceptance, written with sensitivity and </a:t>
            </a:r>
            <a:r>
              <a:rPr lang="en-GB" b="1" i="1" dirty="0" err="1">
                <a:solidFill>
                  <a:srgbClr val="002060"/>
                </a:solidFill>
              </a:rPr>
              <a:t>humor</a:t>
            </a:r>
            <a:r>
              <a:rPr lang="en-GB" b="1" i="1" dirty="0">
                <a:solidFill>
                  <a:srgbClr val="002060"/>
                </a:solidFill>
              </a:rPr>
              <a:t>. The protagonist is August Pullman, a 5th grader who is the victim of intolerance because of his physical appearance.</a:t>
            </a:r>
          </a:p>
        </p:txBody>
      </p:sp>
      <p:pic>
        <p:nvPicPr>
          <p:cNvPr id="5" name="Imagine 4">
            <a:extLst>
              <a:ext uri="{FF2B5EF4-FFF2-40B4-BE49-F238E27FC236}">
                <a16:creationId xmlns:a16="http://schemas.microsoft.com/office/drawing/2014/main" id="{73DAC760-A68C-F8CB-D6BD-E927C9A3EC08}"/>
              </a:ext>
            </a:extLst>
          </p:cNvPr>
          <p:cNvPicPr>
            <a:picLocks noChangeAspect="1"/>
          </p:cNvPicPr>
          <p:nvPr/>
        </p:nvPicPr>
        <p:blipFill>
          <a:blip r:embed="rId6"/>
          <a:stretch>
            <a:fillRect/>
          </a:stretch>
        </p:blipFill>
        <p:spPr>
          <a:xfrm>
            <a:off x="158810" y="858220"/>
            <a:ext cx="1201569" cy="18550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ine 8">
            <a:extLst>
              <a:ext uri="{FF2B5EF4-FFF2-40B4-BE49-F238E27FC236}">
                <a16:creationId xmlns:a16="http://schemas.microsoft.com/office/drawing/2014/main" id="{C1C0C270-774B-7CFF-BEE2-81B184B68A80}"/>
              </a:ext>
            </a:extLst>
          </p:cNvPr>
          <p:cNvPicPr>
            <a:picLocks noChangeAspect="1"/>
          </p:cNvPicPr>
          <p:nvPr/>
        </p:nvPicPr>
        <p:blipFill>
          <a:blip r:embed="rId7"/>
          <a:stretch>
            <a:fillRect/>
          </a:stretch>
        </p:blipFill>
        <p:spPr>
          <a:xfrm>
            <a:off x="120139" y="2839675"/>
            <a:ext cx="2679944" cy="1686404"/>
          </a:xfrm>
          <a:prstGeom prst="rect">
            <a:avLst/>
          </a:prstGeom>
        </p:spPr>
      </p:pic>
      <p:pic>
        <p:nvPicPr>
          <p:cNvPr id="13" name="Imagine 12">
            <a:extLst>
              <a:ext uri="{FF2B5EF4-FFF2-40B4-BE49-F238E27FC236}">
                <a16:creationId xmlns:a16="http://schemas.microsoft.com/office/drawing/2014/main" id="{8CFF6915-D350-BFEA-C2F4-F288AB1AB3D2}"/>
              </a:ext>
            </a:extLst>
          </p:cNvPr>
          <p:cNvPicPr>
            <a:picLocks noChangeAspect="1"/>
          </p:cNvPicPr>
          <p:nvPr/>
        </p:nvPicPr>
        <p:blipFill>
          <a:blip r:embed="rId8"/>
          <a:stretch>
            <a:fillRect/>
          </a:stretch>
        </p:blipFill>
        <p:spPr>
          <a:xfrm>
            <a:off x="2876679" y="2611585"/>
            <a:ext cx="3482900" cy="1744532"/>
          </a:xfrm>
          <a:prstGeom prst="rect">
            <a:avLst/>
          </a:prstGeom>
        </p:spPr>
      </p:pic>
      <p:pic>
        <p:nvPicPr>
          <p:cNvPr id="14" name="Picture 18">
            <a:extLst>
              <a:ext uri="{FF2B5EF4-FFF2-40B4-BE49-F238E27FC236}">
                <a16:creationId xmlns:a16="http://schemas.microsoft.com/office/drawing/2014/main" id="{15CCCD03-1264-9EC8-77FE-D9537FFD3D4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5539"/>
          <a:stretch/>
        </p:blipFill>
        <p:spPr bwMode="auto">
          <a:xfrm>
            <a:off x="179525" y="4808416"/>
            <a:ext cx="2755900" cy="1752600"/>
          </a:xfrm>
          <a:prstGeom prst="rect">
            <a:avLst/>
          </a:prstGeom>
          <a:noFill/>
          <a:ln>
            <a:noFill/>
          </a:ln>
          <a:extLst>
            <a:ext uri="{53640926-AAD7-44D8-BBD7-CCE9431645EC}">
              <a14:shadowObscured xmlns:a14="http://schemas.microsoft.com/office/drawing/2010/main"/>
            </a:ext>
          </a:extLst>
        </p:spPr>
      </p:pic>
      <p:pic>
        <p:nvPicPr>
          <p:cNvPr id="16" name="Imagine 15">
            <a:extLst>
              <a:ext uri="{FF2B5EF4-FFF2-40B4-BE49-F238E27FC236}">
                <a16:creationId xmlns:a16="http://schemas.microsoft.com/office/drawing/2014/main" id="{8A62AF60-E299-A736-02A1-9F667E61C3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36075" y="4509121"/>
            <a:ext cx="2871848" cy="2161066"/>
          </a:xfrm>
          <a:prstGeom prst="rect">
            <a:avLst/>
          </a:prstGeom>
        </p:spPr>
      </p:pic>
      <p:pic>
        <p:nvPicPr>
          <p:cNvPr id="17" name="Picture 10">
            <a:extLst>
              <a:ext uri="{FF2B5EF4-FFF2-40B4-BE49-F238E27FC236}">
                <a16:creationId xmlns:a16="http://schemas.microsoft.com/office/drawing/2014/main" id="{08941C90-6453-4319-BF3F-9427B09F0EF0}"/>
              </a:ext>
            </a:extLst>
          </p:cNvPr>
          <p:cNvPicPr>
            <a:picLocks noChangeAspect="1"/>
          </p:cNvPicPr>
          <p:nvPr/>
        </p:nvPicPr>
        <p:blipFill>
          <a:blip r:embed="rId11" cstate="print"/>
          <a:stretch>
            <a:fillRect/>
          </a:stretch>
        </p:blipFill>
        <p:spPr>
          <a:xfrm>
            <a:off x="6495110" y="2622020"/>
            <a:ext cx="2538746" cy="1904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
            <a:extLst>
              <a:ext uri="{FF2B5EF4-FFF2-40B4-BE49-F238E27FC236}">
                <a16:creationId xmlns:a16="http://schemas.microsoft.com/office/drawing/2014/main" id="{1B17A28A-BEDC-E493-5517-34025FA10DB0}"/>
              </a:ext>
            </a:extLst>
          </p:cNvPr>
          <p:cNvPicPr>
            <a:picLocks noChangeAspect="1"/>
          </p:cNvPicPr>
          <p:nvPr/>
        </p:nvPicPr>
        <p:blipFill>
          <a:blip r:embed="rId12" cstate="print"/>
          <a:stretch>
            <a:fillRect/>
          </a:stretch>
        </p:blipFill>
        <p:spPr>
          <a:xfrm>
            <a:off x="6241020" y="4809577"/>
            <a:ext cx="2733675" cy="16986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56794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7E77C657-ADCC-56C3-1A66-21DB5B3D3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0" y="0"/>
            <a:ext cx="9194775" cy="6852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2" descr="Related image">
            <a:extLst>
              <a:ext uri="{FF2B5EF4-FFF2-40B4-BE49-F238E27FC236}">
                <a16:creationId xmlns:a16="http://schemas.microsoft.com/office/drawing/2014/main" id="{C8F736C9-7CDC-6EF8-404D-8722FA73F093}"/>
              </a:ext>
            </a:extLst>
          </p:cNvPr>
          <p:cNvPicPr>
            <a:picLocks noChangeAspect="1" noChangeArrowheads="1"/>
          </p:cNvPicPr>
          <p:nvPr/>
        </p:nvPicPr>
        <p:blipFill>
          <a:blip r:embed="rId3" cstate="print"/>
          <a:srcRect/>
          <a:stretch>
            <a:fillRect/>
          </a:stretch>
        </p:blipFill>
        <p:spPr bwMode="auto">
          <a:xfrm>
            <a:off x="179525" y="100584"/>
            <a:ext cx="3312468" cy="66412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0" name="Imagine 9">
            <a:extLst>
              <a:ext uri="{FF2B5EF4-FFF2-40B4-BE49-F238E27FC236}">
                <a16:creationId xmlns:a16="http://schemas.microsoft.com/office/drawing/2014/main" id="{A8CE1708-3469-4127-FC13-36C3331BC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3233" y="114548"/>
            <a:ext cx="847503" cy="836843"/>
          </a:xfrm>
          <a:prstGeom prst="rect">
            <a:avLst/>
          </a:prstGeom>
        </p:spPr>
      </p:pic>
      <p:pic>
        <p:nvPicPr>
          <p:cNvPr id="11" name="Picture 2">
            <a:extLst>
              <a:ext uri="{FF2B5EF4-FFF2-40B4-BE49-F238E27FC236}">
                <a16:creationId xmlns:a16="http://schemas.microsoft.com/office/drawing/2014/main" id="{1CB2452F-3465-8CE7-F038-FF7A969407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0242"/>
            <a:ext cx="1030043" cy="918596"/>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38100" algn="ctr">
                <a:solidFill>
                  <a:srgbClr val="000000"/>
                </a:solidFill>
                <a:prstDash val="dash"/>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tăText 2">
            <a:extLst>
              <a:ext uri="{FF2B5EF4-FFF2-40B4-BE49-F238E27FC236}">
                <a16:creationId xmlns:a16="http://schemas.microsoft.com/office/drawing/2014/main" id="{767C1D74-E0BD-DDFF-0A40-1C11A1A5943C}"/>
              </a:ext>
            </a:extLst>
          </p:cNvPr>
          <p:cNvSpPr txBox="1"/>
          <p:nvPr/>
        </p:nvSpPr>
        <p:spPr>
          <a:xfrm>
            <a:off x="214169" y="1013550"/>
            <a:ext cx="8919071" cy="1477328"/>
          </a:xfrm>
          <a:prstGeom prst="rect">
            <a:avLst/>
          </a:prstGeom>
          <a:noFill/>
        </p:spPr>
        <p:txBody>
          <a:bodyPr wrap="square">
            <a:spAutoFit/>
          </a:bodyPr>
          <a:lstStyle/>
          <a:p>
            <a:pPr marL="0" marR="0" lvl="0" indent="0" algn="ctr" defTabSz="914400" rtl="0" eaLnBrk="1" fontAlgn="auto" latinLnBrk="0" hangingPunct="1">
              <a:spcBef>
                <a:spcPts val="0"/>
              </a:spcBef>
              <a:buClrTx/>
              <a:buSzTx/>
              <a:buFontTx/>
              <a:buNone/>
              <a:tabLst/>
              <a:defRPr/>
            </a:pPr>
            <a:r>
              <a:rPr kumimoji="0" lang="en-GB"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In the second part of the activity, there was a debate about the rights and duties of children. The children expressed their opinions, emotions, and feelings related to what they watched and gave examples of similar situations encountered in everyday life, they concluded. </a:t>
            </a:r>
          </a:p>
          <a:p>
            <a:pPr marL="0" marR="0" lvl="0" indent="0" algn="ctr" defTabSz="914400" rtl="0" eaLnBrk="1" fontAlgn="auto" latinLnBrk="0" hangingPunct="1">
              <a:spcBef>
                <a:spcPts val="0"/>
              </a:spcBef>
              <a:buClrTx/>
              <a:buSzTx/>
              <a:buFontTx/>
              <a:buNone/>
              <a:tabLst/>
              <a:defRPr/>
            </a:pPr>
            <a:r>
              <a:rPr kumimoji="0" lang="en-GB"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The activity ended with the writing of motivational messages regarding the fight against stereotypes, prejudices, and discrimination.</a:t>
            </a:r>
          </a:p>
        </p:txBody>
      </p:sp>
      <p:pic>
        <p:nvPicPr>
          <p:cNvPr id="5" name="Imagine 4">
            <a:extLst>
              <a:ext uri="{FF2B5EF4-FFF2-40B4-BE49-F238E27FC236}">
                <a16:creationId xmlns:a16="http://schemas.microsoft.com/office/drawing/2014/main" id="{5E2035F7-50AF-7916-0A07-50C28AD5C5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461456" y="1020393"/>
            <a:ext cx="4221087" cy="73039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7015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7E77C657-ADCC-56C3-1A66-21DB5B3D3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0" y="0"/>
            <a:ext cx="9194775" cy="6852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2" descr="Related image">
            <a:extLst>
              <a:ext uri="{FF2B5EF4-FFF2-40B4-BE49-F238E27FC236}">
                <a16:creationId xmlns:a16="http://schemas.microsoft.com/office/drawing/2014/main" id="{C8F736C9-7CDC-6EF8-404D-8722FA73F093}"/>
              </a:ext>
            </a:extLst>
          </p:cNvPr>
          <p:cNvPicPr>
            <a:picLocks noChangeAspect="1" noChangeArrowheads="1"/>
          </p:cNvPicPr>
          <p:nvPr/>
        </p:nvPicPr>
        <p:blipFill>
          <a:blip r:embed="rId3" cstate="print"/>
          <a:srcRect/>
          <a:stretch>
            <a:fillRect/>
          </a:stretch>
        </p:blipFill>
        <p:spPr bwMode="auto">
          <a:xfrm>
            <a:off x="179525" y="100584"/>
            <a:ext cx="3312468" cy="66412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0" name="Imagine 9">
            <a:extLst>
              <a:ext uri="{FF2B5EF4-FFF2-40B4-BE49-F238E27FC236}">
                <a16:creationId xmlns:a16="http://schemas.microsoft.com/office/drawing/2014/main" id="{A8CE1708-3469-4127-FC13-36C3331BC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388" y="30241"/>
            <a:ext cx="969348" cy="957155"/>
          </a:xfrm>
          <a:prstGeom prst="rect">
            <a:avLst/>
          </a:prstGeom>
        </p:spPr>
      </p:pic>
      <p:pic>
        <p:nvPicPr>
          <p:cNvPr id="11" name="Picture 2">
            <a:extLst>
              <a:ext uri="{FF2B5EF4-FFF2-40B4-BE49-F238E27FC236}">
                <a16:creationId xmlns:a16="http://schemas.microsoft.com/office/drawing/2014/main" id="{1CB2452F-3465-8CE7-F038-FF7A969407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2075" y="30241"/>
            <a:ext cx="1080009" cy="96315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38100" algn="ctr">
                <a:solidFill>
                  <a:srgbClr val="000000"/>
                </a:solidFill>
                <a:prstDash val="dash"/>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tăText 2">
            <a:extLst>
              <a:ext uri="{FF2B5EF4-FFF2-40B4-BE49-F238E27FC236}">
                <a16:creationId xmlns:a16="http://schemas.microsoft.com/office/drawing/2014/main" id="{AEE8B3C9-05BD-E4ED-2636-53208B5B7816}"/>
              </a:ext>
            </a:extLst>
          </p:cNvPr>
          <p:cNvSpPr txBox="1"/>
          <p:nvPr/>
        </p:nvSpPr>
        <p:spPr>
          <a:xfrm>
            <a:off x="-9231" y="980590"/>
            <a:ext cx="5301311" cy="2622000"/>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The third-grade C students, before watching the film, used the </a:t>
            </a:r>
            <a:r>
              <a:rPr kumimoji="0" lang="en-GB"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wheel of names </a:t>
            </a:r>
            <a:r>
              <a:rPr kumimoji="0" lang="en-GB"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application to choose its title, after which they were invited to make predictions about the subject. After watching, the children identified the characters' emotions and the </a:t>
            </a:r>
            <a:r>
              <a:rPr kumimoji="0" lang="en-GB"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behaviors</a:t>
            </a:r>
            <a:r>
              <a:rPr kumimoji="0" lang="en-GB"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 they generated and presented examples from their own experiences to compare the solutions found by the characters with their solutions.</a:t>
            </a:r>
          </a:p>
        </p:txBody>
      </p:sp>
      <p:pic>
        <p:nvPicPr>
          <p:cNvPr id="5" name="Imagine 4">
            <a:extLst>
              <a:ext uri="{FF2B5EF4-FFF2-40B4-BE49-F238E27FC236}">
                <a16:creationId xmlns:a16="http://schemas.microsoft.com/office/drawing/2014/main" id="{BC959929-3650-8992-6C86-47AAF57B6472}"/>
              </a:ext>
            </a:extLst>
          </p:cNvPr>
          <p:cNvPicPr>
            <a:picLocks noChangeAspect="1"/>
          </p:cNvPicPr>
          <p:nvPr/>
        </p:nvPicPr>
        <p:blipFill>
          <a:blip r:embed="rId6"/>
          <a:stretch>
            <a:fillRect/>
          </a:stretch>
        </p:blipFill>
        <p:spPr>
          <a:xfrm>
            <a:off x="208202" y="3796732"/>
            <a:ext cx="4821938" cy="2778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ine 8">
            <a:extLst>
              <a:ext uri="{FF2B5EF4-FFF2-40B4-BE49-F238E27FC236}">
                <a16:creationId xmlns:a16="http://schemas.microsoft.com/office/drawing/2014/main" id="{CD925D69-E086-77E5-BB52-3C1234E516E4}"/>
              </a:ext>
            </a:extLst>
          </p:cNvPr>
          <p:cNvPicPr>
            <a:picLocks noChangeAspect="1"/>
          </p:cNvPicPr>
          <p:nvPr/>
        </p:nvPicPr>
        <p:blipFill>
          <a:blip r:embed="rId7"/>
          <a:stretch>
            <a:fillRect/>
          </a:stretch>
        </p:blipFill>
        <p:spPr>
          <a:xfrm>
            <a:off x="5364088" y="1112506"/>
            <a:ext cx="3750029" cy="2778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ine 16">
            <a:extLst>
              <a:ext uri="{FF2B5EF4-FFF2-40B4-BE49-F238E27FC236}">
                <a16:creationId xmlns:a16="http://schemas.microsoft.com/office/drawing/2014/main" id="{15CEEA83-F699-1EB8-9430-924F0C33A0F3}"/>
              </a:ext>
            </a:extLst>
          </p:cNvPr>
          <p:cNvPicPr>
            <a:picLocks noChangeAspect="1"/>
          </p:cNvPicPr>
          <p:nvPr/>
        </p:nvPicPr>
        <p:blipFill>
          <a:blip r:embed="rId8"/>
          <a:stretch>
            <a:fillRect/>
          </a:stretch>
        </p:blipFill>
        <p:spPr>
          <a:xfrm>
            <a:off x="5110614" y="4149080"/>
            <a:ext cx="4022626" cy="2454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7868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7E77C657-ADCC-56C3-1A66-21DB5B3D3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0" y="0"/>
            <a:ext cx="9194775" cy="6852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2" descr="Related image">
            <a:extLst>
              <a:ext uri="{FF2B5EF4-FFF2-40B4-BE49-F238E27FC236}">
                <a16:creationId xmlns:a16="http://schemas.microsoft.com/office/drawing/2014/main" id="{C8F736C9-7CDC-6EF8-404D-8722FA73F093}"/>
              </a:ext>
            </a:extLst>
          </p:cNvPr>
          <p:cNvPicPr>
            <a:picLocks noChangeAspect="1" noChangeArrowheads="1"/>
          </p:cNvPicPr>
          <p:nvPr/>
        </p:nvPicPr>
        <p:blipFill>
          <a:blip r:embed="rId3" cstate="print"/>
          <a:srcRect/>
          <a:stretch>
            <a:fillRect/>
          </a:stretch>
        </p:blipFill>
        <p:spPr bwMode="auto">
          <a:xfrm>
            <a:off x="179525" y="100584"/>
            <a:ext cx="3312468" cy="66412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0" name="Imagine 9">
            <a:extLst>
              <a:ext uri="{FF2B5EF4-FFF2-40B4-BE49-F238E27FC236}">
                <a16:creationId xmlns:a16="http://schemas.microsoft.com/office/drawing/2014/main" id="{A8CE1708-3469-4127-FC13-36C3331BC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388" y="30241"/>
            <a:ext cx="969348" cy="957155"/>
          </a:xfrm>
          <a:prstGeom prst="rect">
            <a:avLst/>
          </a:prstGeom>
        </p:spPr>
      </p:pic>
      <p:pic>
        <p:nvPicPr>
          <p:cNvPr id="11" name="Picture 2">
            <a:extLst>
              <a:ext uri="{FF2B5EF4-FFF2-40B4-BE49-F238E27FC236}">
                <a16:creationId xmlns:a16="http://schemas.microsoft.com/office/drawing/2014/main" id="{1CB2452F-3465-8CE7-F038-FF7A969407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0241"/>
            <a:ext cx="1201569" cy="107156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38100" algn="ctr">
                <a:solidFill>
                  <a:srgbClr val="000000"/>
                </a:solidFill>
                <a:prstDash val="dash"/>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asetăText 3">
            <a:extLst>
              <a:ext uri="{FF2B5EF4-FFF2-40B4-BE49-F238E27FC236}">
                <a16:creationId xmlns:a16="http://schemas.microsoft.com/office/drawing/2014/main" id="{AFA853D7-492B-C9A8-B07A-B13FBA93FCA7}"/>
              </a:ext>
            </a:extLst>
          </p:cNvPr>
          <p:cNvSpPr txBox="1"/>
          <p:nvPr/>
        </p:nvSpPr>
        <p:spPr>
          <a:xfrm>
            <a:off x="131289" y="1078783"/>
            <a:ext cx="8953715" cy="198490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The viewing of the inspirational film </a:t>
            </a:r>
            <a:r>
              <a:rPr kumimoji="0" lang="en-GB"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The Butterfly Circus </a:t>
            </a:r>
            <a:r>
              <a:rPr kumimoji="0" lang="en-GB"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by the students of the Step by Step preparatory class allowed them to observe the emotions and actions of the characters and to discuss what they felt during the viewing and the message conveyed by the film. The activity provided the children with an immersive entertainment experience and helped them develop critical thinking skills, empathy, and creativity while allowing them to reflect on their development and the value of their experiences.</a:t>
            </a:r>
          </a:p>
        </p:txBody>
      </p:sp>
      <p:pic>
        <p:nvPicPr>
          <p:cNvPr id="13" name="Picture 1">
            <a:extLst>
              <a:ext uri="{FF2B5EF4-FFF2-40B4-BE49-F238E27FC236}">
                <a16:creationId xmlns:a16="http://schemas.microsoft.com/office/drawing/2014/main" id="{5AA4F544-8AA2-A2FB-185A-A1CAD71D72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932" y="3340795"/>
            <a:ext cx="4520269" cy="3389949"/>
          </a:xfrm>
          <a:prstGeom prst="rect">
            <a:avLst/>
          </a:prstGeom>
          <a:ln>
            <a:noFill/>
          </a:ln>
          <a:effectLst>
            <a:softEdge rad="112500"/>
          </a:effectLst>
        </p:spPr>
      </p:pic>
      <p:pic>
        <p:nvPicPr>
          <p:cNvPr id="19" name="Picture 2">
            <a:extLst>
              <a:ext uri="{FF2B5EF4-FFF2-40B4-BE49-F238E27FC236}">
                <a16:creationId xmlns:a16="http://schemas.microsoft.com/office/drawing/2014/main" id="{96BEB045-22D7-0059-6F97-528D098C35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7857" y="3071806"/>
            <a:ext cx="4441282" cy="3331200"/>
          </a:xfrm>
          <a:prstGeom prst="rect">
            <a:avLst/>
          </a:prstGeom>
          <a:ln>
            <a:noFill/>
          </a:ln>
          <a:effectLst>
            <a:softEdge rad="112500"/>
          </a:effectLst>
        </p:spPr>
      </p:pic>
    </p:spTree>
    <p:extLst>
      <p:ext uri="{BB962C8B-B14F-4D97-AF65-F5344CB8AC3E}">
        <p14:creationId xmlns:p14="http://schemas.microsoft.com/office/powerpoint/2010/main" val="611396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7E77C657-ADCC-56C3-1A66-21DB5B3D3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0" y="0"/>
            <a:ext cx="9194775" cy="6852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2" descr="Related image">
            <a:extLst>
              <a:ext uri="{FF2B5EF4-FFF2-40B4-BE49-F238E27FC236}">
                <a16:creationId xmlns:a16="http://schemas.microsoft.com/office/drawing/2014/main" id="{C8F736C9-7CDC-6EF8-404D-8722FA73F093}"/>
              </a:ext>
            </a:extLst>
          </p:cNvPr>
          <p:cNvPicPr>
            <a:picLocks noChangeAspect="1" noChangeArrowheads="1"/>
          </p:cNvPicPr>
          <p:nvPr/>
        </p:nvPicPr>
        <p:blipFill>
          <a:blip r:embed="rId3" cstate="print"/>
          <a:srcRect/>
          <a:stretch>
            <a:fillRect/>
          </a:stretch>
        </p:blipFill>
        <p:spPr bwMode="auto">
          <a:xfrm>
            <a:off x="179525" y="100584"/>
            <a:ext cx="3312468" cy="66412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0" name="Imagine 9">
            <a:extLst>
              <a:ext uri="{FF2B5EF4-FFF2-40B4-BE49-F238E27FC236}">
                <a16:creationId xmlns:a16="http://schemas.microsoft.com/office/drawing/2014/main" id="{A8CE1708-3469-4127-FC13-36C3331BC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388" y="30241"/>
            <a:ext cx="969348" cy="957155"/>
          </a:xfrm>
          <a:prstGeom prst="rect">
            <a:avLst/>
          </a:prstGeom>
        </p:spPr>
      </p:pic>
      <p:pic>
        <p:nvPicPr>
          <p:cNvPr id="11" name="Picture 2">
            <a:extLst>
              <a:ext uri="{FF2B5EF4-FFF2-40B4-BE49-F238E27FC236}">
                <a16:creationId xmlns:a16="http://schemas.microsoft.com/office/drawing/2014/main" id="{1CB2452F-3465-8CE7-F038-FF7A969407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1" y="30242"/>
            <a:ext cx="1013024" cy="903418"/>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38100" algn="ctr">
                <a:solidFill>
                  <a:srgbClr val="000000"/>
                </a:solidFill>
                <a:prstDash val="dash"/>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asetăText 3">
            <a:extLst>
              <a:ext uri="{FF2B5EF4-FFF2-40B4-BE49-F238E27FC236}">
                <a16:creationId xmlns:a16="http://schemas.microsoft.com/office/drawing/2014/main" id="{3E71405D-9CBB-48FC-DFFC-B96E69021438}"/>
              </a:ext>
            </a:extLst>
          </p:cNvPr>
          <p:cNvSpPr txBox="1"/>
          <p:nvPr/>
        </p:nvSpPr>
        <p:spPr>
          <a:xfrm>
            <a:off x="39150" y="1111523"/>
            <a:ext cx="4699463"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The students of the 6th grade D, after watching the movie </a:t>
            </a:r>
            <a:r>
              <a:rPr kumimoji="0" lang="en-GB"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Wonder</a:t>
            </a:r>
            <a:r>
              <a:rPr kumimoji="0" lang="en-GB"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 made the distinction between the positive and negative qualities of the characters and remembered the message conveyed by them.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By writing a journal page or a letter addressed to one of the characters, the students freely expressed their emotions experienced while watching the film.</a:t>
            </a:r>
          </a:p>
        </p:txBody>
      </p:sp>
      <p:pic>
        <p:nvPicPr>
          <p:cNvPr id="8" name="Imagine 7">
            <a:extLst>
              <a:ext uri="{FF2B5EF4-FFF2-40B4-BE49-F238E27FC236}">
                <a16:creationId xmlns:a16="http://schemas.microsoft.com/office/drawing/2014/main" id="{6AA61033-62B8-8662-E12D-EE952F540B6D}"/>
              </a:ext>
            </a:extLst>
          </p:cNvPr>
          <p:cNvPicPr>
            <a:picLocks noChangeAspect="1"/>
          </p:cNvPicPr>
          <p:nvPr/>
        </p:nvPicPr>
        <p:blipFill>
          <a:blip r:embed="rId6"/>
          <a:stretch>
            <a:fillRect/>
          </a:stretch>
        </p:blipFill>
        <p:spPr>
          <a:xfrm>
            <a:off x="4738613" y="4243571"/>
            <a:ext cx="4035457" cy="2459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ine 11">
            <a:extLst>
              <a:ext uri="{FF2B5EF4-FFF2-40B4-BE49-F238E27FC236}">
                <a16:creationId xmlns:a16="http://schemas.microsoft.com/office/drawing/2014/main" id="{A4BC6940-DA2A-D538-503B-1D8FCD28442C}"/>
              </a:ext>
            </a:extLst>
          </p:cNvPr>
          <p:cNvPicPr>
            <a:picLocks noChangeAspect="1"/>
          </p:cNvPicPr>
          <p:nvPr/>
        </p:nvPicPr>
        <p:blipFill>
          <a:blip r:embed="rId7"/>
          <a:stretch>
            <a:fillRect/>
          </a:stretch>
        </p:blipFill>
        <p:spPr>
          <a:xfrm>
            <a:off x="4815850" y="986963"/>
            <a:ext cx="4126551" cy="3035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ine 18">
            <a:extLst>
              <a:ext uri="{FF2B5EF4-FFF2-40B4-BE49-F238E27FC236}">
                <a16:creationId xmlns:a16="http://schemas.microsoft.com/office/drawing/2014/main" id="{0AF802FA-4193-AAF4-B084-674680749D32}"/>
              </a:ext>
            </a:extLst>
          </p:cNvPr>
          <p:cNvPicPr>
            <a:picLocks noChangeAspect="1"/>
          </p:cNvPicPr>
          <p:nvPr/>
        </p:nvPicPr>
        <p:blipFill>
          <a:blip r:embed="rId8"/>
          <a:stretch>
            <a:fillRect/>
          </a:stretch>
        </p:blipFill>
        <p:spPr>
          <a:xfrm>
            <a:off x="309938" y="3846189"/>
            <a:ext cx="4262062" cy="2682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ine 1">
            <a:extLst>
              <a:ext uri="{FF2B5EF4-FFF2-40B4-BE49-F238E27FC236}">
                <a16:creationId xmlns:a16="http://schemas.microsoft.com/office/drawing/2014/main" id="{0E0245B1-ABAF-690B-73A0-9D7329A1F603}"/>
              </a:ext>
            </a:extLst>
          </p:cNvPr>
          <p:cNvPicPr>
            <a:picLocks noChangeAspect="1"/>
          </p:cNvPicPr>
          <p:nvPr/>
        </p:nvPicPr>
        <p:blipFill>
          <a:blip r:embed="rId9"/>
          <a:stretch>
            <a:fillRect/>
          </a:stretch>
        </p:blipFill>
        <p:spPr>
          <a:xfrm>
            <a:off x="3491993" y="3582658"/>
            <a:ext cx="2563813" cy="14742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8115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7E77C657-ADCC-56C3-1A66-21DB5B3D3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8" y="11985"/>
            <a:ext cx="9194775" cy="6852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2" descr="Related image">
            <a:extLst>
              <a:ext uri="{FF2B5EF4-FFF2-40B4-BE49-F238E27FC236}">
                <a16:creationId xmlns:a16="http://schemas.microsoft.com/office/drawing/2014/main" id="{C8F736C9-7CDC-6EF8-404D-8722FA73F093}"/>
              </a:ext>
            </a:extLst>
          </p:cNvPr>
          <p:cNvPicPr>
            <a:picLocks noChangeAspect="1" noChangeArrowheads="1"/>
          </p:cNvPicPr>
          <p:nvPr/>
        </p:nvPicPr>
        <p:blipFill>
          <a:blip r:embed="rId3" cstate="print"/>
          <a:srcRect/>
          <a:stretch>
            <a:fillRect/>
          </a:stretch>
        </p:blipFill>
        <p:spPr bwMode="auto">
          <a:xfrm>
            <a:off x="179525" y="100584"/>
            <a:ext cx="3312468" cy="66412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0" name="Imagine 9">
            <a:extLst>
              <a:ext uri="{FF2B5EF4-FFF2-40B4-BE49-F238E27FC236}">
                <a16:creationId xmlns:a16="http://schemas.microsoft.com/office/drawing/2014/main" id="{A8CE1708-3469-4127-FC13-36C3331BC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388" y="30241"/>
            <a:ext cx="969348" cy="957155"/>
          </a:xfrm>
          <a:prstGeom prst="rect">
            <a:avLst/>
          </a:prstGeom>
        </p:spPr>
      </p:pic>
      <p:pic>
        <p:nvPicPr>
          <p:cNvPr id="11" name="Picture 2">
            <a:extLst>
              <a:ext uri="{FF2B5EF4-FFF2-40B4-BE49-F238E27FC236}">
                <a16:creationId xmlns:a16="http://schemas.microsoft.com/office/drawing/2014/main" id="{1CB2452F-3465-8CE7-F038-FF7A969407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0241"/>
            <a:ext cx="1080009" cy="96315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38100" algn="ctr">
                <a:solidFill>
                  <a:srgbClr val="000000"/>
                </a:solidFill>
                <a:prstDash val="dash"/>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asetăText 3">
            <a:extLst>
              <a:ext uri="{FF2B5EF4-FFF2-40B4-BE49-F238E27FC236}">
                <a16:creationId xmlns:a16="http://schemas.microsoft.com/office/drawing/2014/main" id="{3E71405D-9CBB-48FC-DFFC-B96E69021438}"/>
              </a:ext>
            </a:extLst>
          </p:cNvPr>
          <p:cNvSpPr txBox="1"/>
          <p:nvPr/>
        </p:nvSpPr>
        <p:spPr>
          <a:xfrm>
            <a:off x="107503" y="970946"/>
            <a:ext cx="892899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Second-grade A students watched the movie </a:t>
            </a:r>
            <a:r>
              <a:rPr kumimoji="0" lang="en-GB" sz="1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Turning Red</a:t>
            </a:r>
            <a:r>
              <a:rPr kumimoji="0" lang="en-GB"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After watching, the children participated in a debate in which they identified the characters' emotions and the behaviours they generated.</a:t>
            </a:r>
          </a:p>
        </p:txBody>
      </p:sp>
      <p:sp>
        <p:nvSpPr>
          <p:cNvPr id="5" name="Rectangle 2">
            <a:extLst>
              <a:ext uri="{FF2B5EF4-FFF2-40B4-BE49-F238E27FC236}">
                <a16:creationId xmlns:a16="http://schemas.microsoft.com/office/drawing/2014/main" id="{B376684C-B7B6-15EA-6DFC-504DB5A34FD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3">
            <a:extLst>
              <a:ext uri="{FF2B5EF4-FFF2-40B4-BE49-F238E27FC236}">
                <a16:creationId xmlns:a16="http://schemas.microsoft.com/office/drawing/2014/main" id="{86A1901F-6E9E-3007-43CD-D9533B74D858}"/>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defRPr/>
            </a:pPr>
            <a:r>
              <a:rPr kumimoji="0" lang="ro-RO" alt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Dragă Auggie,  </a:t>
            </a:r>
            <a:endParaRPr kumimoji="0" lang="ro-RO"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4">
            <a:extLst>
              <a:ext uri="{FF2B5EF4-FFF2-40B4-BE49-F238E27FC236}">
                <a16:creationId xmlns:a16="http://schemas.microsoft.com/office/drawing/2014/main" id="{EF8EED7A-C27F-79C2-A1E5-079F596827B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241" y="2108356"/>
            <a:ext cx="4739522" cy="2128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3">
            <a:extLst>
              <a:ext uri="{FF2B5EF4-FFF2-40B4-BE49-F238E27FC236}">
                <a16:creationId xmlns:a16="http://schemas.microsoft.com/office/drawing/2014/main" id="{E16B104A-0122-8CA4-5CE1-B721465A147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012" y="4564143"/>
            <a:ext cx="4739522" cy="2128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ine 8">
            <a:extLst>
              <a:ext uri="{FF2B5EF4-FFF2-40B4-BE49-F238E27FC236}">
                <a16:creationId xmlns:a16="http://schemas.microsoft.com/office/drawing/2014/main" id="{F2D77959-C890-0384-9CAE-AA7158820E55}"/>
              </a:ext>
            </a:extLst>
          </p:cNvPr>
          <p:cNvPicPr>
            <a:picLocks noChangeAspect="1"/>
          </p:cNvPicPr>
          <p:nvPr/>
        </p:nvPicPr>
        <p:blipFill>
          <a:blip r:embed="rId8"/>
          <a:stretch>
            <a:fillRect/>
          </a:stretch>
        </p:blipFill>
        <p:spPr>
          <a:xfrm>
            <a:off x="6034535" y="1906261"/>
            <a:ext cx="2984844" cy="265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ine 13">
            <a:extLst>
              <a:ext uri="{FF2B5EF4-FFF2-40B4-BE49-F238E27FC236}">
                <a16:creationId xmlns:a16="http://schemas.microsoft.com/office/drawing/2014/main" id="{B0FAC539-F258-DECB-1885-63D99D221BA9}"/>
              </a:ext>
            </a:extLst>
          </p:cNvPr>
          <p:cNvPicPr>
            <a:picLocks noChangeAspect="1"/>
          </p:cNvPicPr>
          <p:nvPr/>
        </p:nvPicPr>
        <p:blipFill>
          <a:blip r:embed="rId9"/>
          <a:stretch>
            <a:fillRect/>
          </a:stretch>
        </p:blipFill>
        <p:spPr>
          <a:xfrm>
            <a:off x="5583106" y="4733270"/>
            <a:ext cx="3320624" cy="1950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ine 15">
            <a:extLst>
              <a:ext uri="{FF2B5EF4-FFF2-40B4-BE49-F238E27FC236}">
                <a16:creationId xmlns:a16="http://schemas.microsoft.com/office/drawing/2014/main" id="{8FBC77E0-7982-BEE4-A55F-3512434DE6ED}"/>
              </a:ext>
            </a:extLst>
          </p:cNvPr>
          <p:cNvPicPr>
            <a:picLocks noChangeAspect="1"/>
          </p:cNvPicPr>
          <p:nvPr/>
        </p:nvPicPr>
        <p:blipFill>
          <a:blip r:embed="rId10"/>
          <a:stretch>
            <a:fillRect/>
          </a:stretch>
        </p:blipFill>
        <p:spPr>
          <a:xfrm>
            <a:off x="4489678" y="2339333"/>
            <a:ext cx="1666875" cy="2495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560717"/>
      </p:ext>
    </p:extLst>
  </p:cSld>
  <p:clrMapOvr>
    <a:masterClrMapping/>
  </p:clrMapOvr>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raport activitati septembrie 2018</Template>
  <TotalTime>1722</TotalTime>
  <Words>475</Words>
  <Application>Microsoft Office PowerPoint</Application>
  <PresentationFormat>Expunere pe ecran (4:3)</PresentationFormat>
  <Paragraphs>17</Paragraphs>
  <Slides>7</Slides>
  <Notes>0</Notes>
  <HiddenSlides>0</HiddenSlides>
  <MMClips>0</MMClips>
  <ScaleCrop>false</ScaleCrop>
  <HeadingPairs>
    <vt:vector size="6" baseType="variant">
      <vt:variant>
        <vt:lpstr>Fonturi utilizate</vt:lpstr>
      </vt:variant>
      <vt:variant>
        <vt:i4>3</vt:i4>
      </vt:variant>
      <vt:variant>
        <vt:lpstr>Temă</vt:lpstr>
      </vt:variant>
      <vt:variant>
        <vt:i4>1</vt:i4>
      </vt:variant>
      <vt:variant>
        <vt:lpstr>Titluri diapozitive</vt:lpstr>
      </vt:variant>
      <vt:variant>
        <vt:i4>7</vt:i4>
      </vt:variant>
    </vt:vector>
  </HeadingPairs>
  <TitlesOfParts>
    <vt:vector size="11" baseType="lpstr">
      <vt:lpstr>Arial</vt:lpstr>
      <vt:lpstr>Calibri</vt:lpstr>
      <vt:lpstr>Times New Roman</vt:lpstr>
      <vt:lpstr>Temă Office</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Utilizator</dc:creator>
  <cp:lastModifiedBy>L. Grigorescu</cp:lastModifiedBy>
  <cp:revision>78</cp:revision>
  <cp:lastPrinted>2023-09-13T06:33:14Z</cp:lastPrinted>
  <dcterms:created xsi:type="dcterms:W3CDTF">2018-12-15T17:25:56Z</dcterms:created>
  <dcterms:modified xsi:type="dcterms:W3CDTF">2024-04-12T07:32:00Z</dcterms:modified>
</cp:coreProperties>
</file>