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iISCO1FuwVo/Gzz6t2RHslocJ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EC950A-60AF-41DA-BF38-A036FA9D774E}">
  <a:tblStyle styleId="{26EC950A-60AF-41DA-BF38-A036FA9D774E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E7EE"/>
          </a:solidFill>
        </a:fill>
      </a:tcStyle>
    </a:wholeTbl>
    <a:band1H>
      <a:tcTxStyle b="off" i="off"/>
      <a:tcStyle>
        <a:fill>
          <a:solidFill>
            <a:srgbClr val="DBCBD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BCBDB"/>
          </a:solidFill>
        </a:fill>
      </a:tcStyle>
    </a:band1V>
    <a:band2V>
      <a:tcTxStyle b="off" i="off"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6f48f522c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16f48f522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9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3" name="Google Shape;93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1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3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09" name="Google Shape;109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s-ES" sz="8000" u="none" cap="none" strike="noStrike">
                <a:solidFill>
                  <a:srgbClr val="D663D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s-ES" sz="8000" u="none" cap="none" strike="noStrike">
                <a:solidFill>
                  <a:srgbClr val="D663D2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D663D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3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0" name="Google Shape;120;p33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3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24" name="Google Shape;124;p3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s-ES" sz="8000" u="none" cap="none" strike="noStrike">
                <a:solidFill>
                  <a:srgbClr val="D663D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s-ES" sz="8000" u="none" cap="none" strike="noStrike">
                <a:solidFill>
                  <a:srgbClr val="D663D2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0" name="Google Shape;130;p3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3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6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2" name="Google Shape;142;p3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2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Google Shape;37;p2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" name="Google Shape;38;p2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" name="Google Shape;39;p2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40" name="Google Shape;40;p2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1" name="Google Shape;41;p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2EB1">
                <a:alpha val="69411"/>
              </a:srgbClr>
            </a:solidFill>
            <a:ln>
              <a:noFill/>
            </a:ln>
          </p:spPr>
        </p:sp>
        <p:sp>
          <p:nvSpPr>
            <p:cNvPr id="43" name="Google Shape;43;p2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D663D2">
                <a:alpha val="69411"/>
              </a:srgbClr>
            </a:solidFill>
            <a:ln>
              <a:noFill/>
            </a:ln>
          </p:spPr>
        </p:sp>
        <p:sp>
          <p:nvSpPr>
            <p:cNvPr id="44" name="Google Shape;44;p2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45" name="Google Shape;45;p2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2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25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9" name="Google Shape;69;p25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6" name="Google Shape;86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0" name="Google Shape;10;p1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2EB1">
                <a:alpha val="69411"/>
              </a:srgbClr>
            </a:solidFill>
            <a:ln>
              <a:noFill/>
            </a:ln>
          </p:spPr>
        </p:sp>
        <p:sp>
          <p:nvSpPr>
            <p:cNvPr id="13" name="Google Shape;13;p1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D663D2">
                <a:alpha val="69411"/>
              </a:srgbClr>
            </a:solidFill>
            <a:ln>
              <a:noFill/>
            </a:ln>
          </p:spPr>
        </p:sp>
        <p:sp>
          <p:nvSpPr>
            <p:cNvPr id="14" name="Google Shape;14;p1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5" name="Google Shape;15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agora.xtec.cat/escolaortiz/general/un-dia-a-la-nostra-escola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f48f522cb_0_0"/>
          <p:cNvSpPr txBox="1"/>
          <p:nvPr>
            <p:ph type="title"/>
          </p:nvPr>
        </p:nvSpPr>
        <p:spPr>
          <a:xfrm>
            <a:off x="677325" y="609600"/>
            <a:ext cx="85968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lang="es-ES"/>
              <a:t>SCHOOL JOSÉ JUAN ORTIZ</a:t>
            </a:r>
            <a:endParaRPr/>
          </a:p>
        </p:txBody>
      </p:sp>
      <p:pic>
        <p:nvPicPr>
          <p:cNvPr id="150" name="Google Shape;150;g16f48f522c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550" y="1565575"/>
            <a:ext cx="4181050" cy="41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6f48f522c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8225" y="1624875"/>
            <a:ext cx="3366125" cy="405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SCHOOL TIMETABLE</a:t>
            </a:r>
            <a:endParaRPr/>
          </a:p>
        </p:txBody>
      </p:sp>
      <p:sp>
        <p:nvSpPr>
          <p:cNvPr id="237" name="Google Shape;237;p9"/>
          <p:cNvSpPr txBox="1"/>
          <p:nvPr>
            <p:ph idx="1" type="body"/>
          </p:nvPr>
        </p:nvSpPr>
        <p:spPr>
          <a:xfrm>
            <a:off x="677334" y="1485381"/>
            <a:ext cx="9091246" cy="3887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E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Infant and primary education have the same timetable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E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MORNING: from 9h  to 12:30h </a:t>
            </a:r>
            <a:endParaRPr/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E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Lunch time: from 12:30h  to 15h </a:t>
            </a:r>
            <a:endParaRPr/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E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AFTERNOON: from 15h To 16:30h </a:t>
            </a:r>
            <a:endParaRPr/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E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AFTER SCHOOL: the parents association offers after school activities from 16:30h to 18h, such as: English, sports, etc. </a:t>
            </a:r>
            <a:endParaRPr/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 txBox="1"/>
          <p:nvPr>
            <p:ph type="title"/>
          </p:nvPr>
        </p:nvSpPr>
        <p:spPr>
          <a:xfrm>
            <a:off x="5536734" y="609600"/>
            <a:ext cx="37372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SCHOOL SPACES </a:t>
            </a:r>
            <a:endParaRPr/>
          </a:p>
        </p:txBody>
      </p:sp>
      <p:sp>
        <p:nvSpPr>
          <p:cNvPr id="243" name="Google Shape;243;p10"/>
          <p:cNvSpPr txBox="1"/>
          <p:nvPr>
            <p:ph idx="1" type="body"/>
          </p:nvPr>
        </p:nvSpPr>
        <p:spPr>
          <a:xfrm>
            <a:off x="5209564" y="1547447"/>
            <a:ext cx="4356468" cy="4700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es-ES" sz="1600">
                <a:latin typeface="Trebuchet MS"/>
                <a:ea typeface="Trebuchet MS"/>
                <a:cs typeface="Trebuchet MS"/>
                <a:sym typeface="Trebuchet MS"/>
              </a:rPr>
              <a:t>5 PLAYGROUNDS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b="1" lang="es-ES" sz="1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CITY VEGETABLE GARDEN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s-ES" sz="1600">
                <a:latin typeface="Trebuchet MS"/>
                <a:ea typeface="Trebuchet MS"/>
                <a:cs typeface="Trebuchet MS"/>
                <a:sym typeface="Trebuchet MS"/>
              </a:rPr>
              <a:t>1 GYM + 1 PSYCOMOTRICITY CLASSROOM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s-ES" sz="1600">
                <a:latin typeface="Trebuchet MS"/>
                <a:ea typeface="Trebuchet MS"/>
                <a:cs typeface="Trebuchet MS"/>
                <a:sym typeface="Trebuchet MS"/>
              </a:rPr>
              <a:t>1 DINNING ROOM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s-ES" sz="1600">
                <a:latin typeface="Trebuchet MS"/>
                <a:ea typeface="Trebuchet MS"/>
                <a:cs typeface="Trebuchet MS"/>
                <a:sym typeface="Trebuchet MS"/>
              </a:rPr>
              <a:t>KITCHEN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s-ES" sz="1600">
                <a:latin typeface="Trebuchet MS"/>
                <a:ea typeface="Trebuchet MS"/>
                <a:cs typeface="Trebuchet MS"/>
                <a:sym typeface="Trebuchet MS"/>
              </a:rPr>
              <a:t>1 MUSIC CLASSROOM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s-ES" sz="1600">
                <a:latin typeface="Trebuchet MS"/>
                <a:ea typeface="Trebuchet MS"/>
                <a:cs typeface="Trebuchet MS"/>
                <a:sym typeface="Trebuchet MS"/>
              </a:rPr>
              <a:t>2 ENGLISH CLASSROOMS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s-ES" sz="1600">
                <a:latin typeface="Trebuchet MS"/>
                <a:ea typeface="Trebuchet MS"/>
                <a:cs typeface="Trebuchet MS"/>
                <a:sym typeface="Trebuchet MS"/>
              </a:rPr>
              <a:t>1 ARTS &amp; CRAFTS CLASSROOM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b="1" lang="es-ES" sz="1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1 NESE CLASSROOM</a:t>
            </a:r>
            <a:endParaRPr/>
          </a:p>
          <a:p>
            <a:pPr indent="-342899" lvl="0" marL="717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b="1" lang="es-ES" sz="1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1  SIEI CLASSROOM </a:t>
            </a:r>
            <a:endParaRPr/>
          </a:p>
          <a:p>
            <a:pPr indent="-342899" lvl="0" marL="717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s-ES" sz="1600">
                <a:latin typeface="Trebuchet MS"/>
                <a:ea typeface="Trebuchet MS"/>
                <a:cs typeface="Trebuchet MS"/>
                <a:sym typeface="Trebuchet MS"/>
              </a:rPr>
              <a:t>1 COMPUTER CLASSROOM </a:t>
            </a:r>
            <a:endParaRPr/>
          </a:p>
          <a:p>
            <a:pPr indent="-342899" lvl="0" marL="717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b="1" lang="es-ES" sz="1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1 CLASSROOM FOR NEW COMERS</a:t>
            </a:r>
            <a:endParaRPr/>
          </a:p>
          <a:p>
            <a:pPr indent="-342899" lvl="0" marL="717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s-ES" sz="1600">
                <a:latin typeface="Trebuchet MS"/>
                <a:ea typeface="Trebuchet MS"/>
                <a:cs typeface="Trebuchet MS"/>
                <a:sym typeface="Trebuchet MS"/>
              </a:rPr>
              <a:t>1 RELIGION CLASSROOM </a:t>
            </a:r>
            <a:endParaRPr/>
          </a:p>
          <a:p>
            <a:pPr indent="-342899" lvl="0" marL="717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s-ES" sz="1600">
                <a:latin typeface="Trebuchet MS"/>
                <a:ea typeface="Trebuchet MS"/>
                <a:cs typeface="Trebuchet MS"/>
                <a:sym typeface="Trebuchet MS"/>
              </a:rPr>
              <a:t>1 LIBRARY</a:t>
            </a:r>
            <a:endParaRPr/>
          </a:p>
          <a:p>
            <a:pPr indent="-342899" lvl="0" marL="717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s-ES" sz="1600">
                <a:latin typeface="Trebuchet MS"/>
                <a:ea typeface="Trebuchet MS"/>
                <a:cs typeface="Trebuchet MS"/>
                <a:sym typeface="Trebuchet MS"/>
              </a:rPr>
              <a:t>1 SCIENCE CLASSROOM</a:t>
            </a:r>
            <a:endParaRPr/>
          </a:p>
          <a:p>
            <a:pPr indent="-342899" lvl="0" marL="717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s-ES" sz="1600">
                <a:latin typeface="Trebuchet MS"/>
                <a:ea typeface="Trebuchet MS"/>
                <a:cs typeface="Trebuchet MS"/>
                <a:sym typeface="Trebuchet MS"/>
              </a:rPr>
              <a:t>FAMILIES ASSOCIATION ROOM </a:t>
            </a:r>
            <a:endParaRPr/>
          </a:p>
          <a:p>
            <a:pPr indent="-2768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40"/>
              <a:buNone/>
            </a:pPr>
            <a:r>
              <a:t/>
            </a:r>
            <a:endParaRPr sz="1300"/>
          </a:p>
        </p:txBody>
      </p:sp>
      <p:pic>
        <p:nvPicPr>
          <p:cNvPr descr="Un grupo de personas alrededor de una casa&#10;&#10;Descripción generada automáticamente" id="244" name="Google Shape;244;p10"/>
          <p:cNvPicPr preferRelativeResize="0"/>
          <p:nvPr/>
        </p:nvPicPr>
        <p:blipFill rotWithShape="1">
          <a:blip r:embed="rId3">
            <a:alphaModFix/>
          </a:blip>
          <a:srcRect b="0" l="19622" r="21377" t="0"/>
          <a:stretch/>
        </p:blipFill>
        <p:spPr>
          <a:xfrm>
            <a:off x="20" y="-1"/>
            <a:ext cx="5394940" cy="6858001"/>
          </a:xfrm>
          <a:custGeom>
            <a:rect b="b" l="l" r="r" t="t"/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5" name="Google Shape;245;p10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SCHOOL PLACES</a:t>
            </a:r>
            <a:endParaRPr/>
          </a:p>
        </p:txBody>
      </p:sp>
      <p:sp>
        <p:nvSpPr>
          <p:cNvPr id="251" name="Google Shape;251;p11"/>
          <p:cNvSpPr txBox="1"/>
          <p:nvPr/>
        </p:nvSpPr>
        <p:spPr>
          <a:xfrm>
            <a:off x="444077" y="4927601"/>
            <a:ext cx="29751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SIEI CLASSROOM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“Intensive Support for Inclusive Schooling”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p11"/>
          <p:cNvSpPr txBox="1"/>
          <p:nvPr/>
        </p:nvSpPr>
        <p:spPr>
          <a:xfrm>
            <a:off x="3488076" y="4927601"/>
            <a:ext cx="29751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NESE CLASSROOM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“Specific Educational Support Needs”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11"/>
          <p:cNvSpPr txBox="1"/>
          <p:nvPr/>
        </p:nvSpPr>
        <p:spPr>
          <a:xfrm>
            <a:off x="6532075" y="4927600"/>
            <a:ext cx="29751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NEW COMERS CLASSROOM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4" name="Google Shape;2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8772" y="2246328"/>
            <a:ext cx="3153791" cy="2365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2771" y="2246328"/>
            <a:ext cx="3153791" cy="2365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4773" y="2246328"/>
            <a:ext cx="3153791" cy="2365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SCHOOL DIVERSITY</a:t>
            </a:r>
            <a:endParaRPr/>
          </a:p>
        </p:txBody>
      </p:sp>
      <p:sp>
        <p:nvSpPr>
          <p:cNvPr id="262" name="Google Shape;262;p12"/>
          <p:cNvSpPr txBox="1"/>
          <p:nvPr>
            <p:ph idx="1" type="body"/>
          </p:nvPr>
        </p:nvSpPr>
        <p:spPr>
          <a:xfrm>
            <a:off x="677334" y="1930400"/>
            <a:ext cx="3957349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0"/>
              <a:buChar char="►"/>
            </a:pPr>
            <a:r>
              <a:rPr lang="es-ES" sz="1700">
                <a:latin typeface="Trebuchet MS"/>
                <a:ea typeface="Trebuchet MS"/>
                <a:cs typeface="Trebuchet MS"/>
                <a:sym typeface="Trebuchet MS"/>
              </a:rPr>
              <a:t>One of our strengths is our students social and cultural diversity. </a:t>
            </a:r>
            <a:endParaRPr/>
          </a:p>
          <a:p>
            <a:pPr indent="-25654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ES" sz="1700">
                <a:latin typeface="Trebuchet MS"/>
                <a:ea typeface="Trebuchet MS"/>
                <a:cs typeface="Trebuchet MS"/>
                <a:sym typeface="Trebuchet MS"/>
              </a:rPr>
              <a:t>We count on with a 32% of FOREIGN STUDENTS COMING FROM: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ES" sz="1700">
                <a:latin typeface="Trebuchet MS"/>
                <a:ea typeface="Trebuchet MS"/>
                <a:cs typeface="Trebuchet MS"/>
                <a:sym typeface="Trebuchet MS"/>
              </a:rPr>
              <a:t>CENTER AND SOUTH AMERICA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ES" sz="1700">
                <a:latin typeface="Trebuchet MS"/>
                <a:ea typeface="Trebuchet MS"/>
                <a:cs typeface="Trebuchet MS"/>
                <a:sym typeface="Trebuchet MS"/>
              </a:rPr>
              <a:t>MOROCO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734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Char char="►"/>
            </a:pPr>
            <a:r>
              <a:rPr lang="es-ES" sz="1700"/>
              <a:t>GHANA</a:t>
            </a:r>
            <a:endParaRPr sz="1700"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ES" sz="1700">
                <a:latin typeface="Trebuchet MS"/>
                <a:ea typeface="Trebuchet MS"/>
                <a:cs typeface="Trebuchet MS"/>
                <a:sym typeface="Trebuchet MS"/>
              </a:rPr>
              <a:t>PAKISTAN AND INDIA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ES" sz="1700">
                <a:latin typeface="Trebuchet MS"/>
                <a:ea typeface="Trebuchet MS"/>
                <a:cs typeface="Trebuchet MS"/>
                <a:sym typeface="Trebuchet MS"/>
              </a:rPr>
              <a:t>EAST OF EUROPE (ROMANIA AND UKRAINE) 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ES" sz="1700">
                <a:latin typeface="Trebuchet MS"/>
                <a:ea typeface="Trebuchet MS"/>
                <a:cs typeface="Trebuchet MS"/>
                <a:sym typeface="Trebuchet MS"/>
              </a:rPr>
              <a:t>CHINA</a:t>
            </a:r>
            <a:endParaRPr/>
          </a:p>
        </p:txBody>
      </p:sp>
      <p:pic>
        <p:nvPicPr>
          <p:cNvPr id="263" name="Google Shape;263;p12"/>
          <p:cNvPicPr preferRelativeResize="0"/>
          <p:nvPr/>
        </p:nvPicPr>
        <p:blipFill rotWithShape="1">
          <a:blip r:embed="rId3">
            <a:alphaModFix/>
          </a:blip>
          <a:srcRect b="-2" l="14710" r="-2" t="0"/>
          <a:stretch/>
        </p:blipFill>
        <p:spPr>
          <a:xfrm>
            <a:off x="5100338" y="1885951"/>
            <a:ext cx="4415050" cy="388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/>
          <p:nvPr>
            <p:ph type="title"/>
          </p:nvPr>
        </p:nvSpPr>
        <p:spPr>
          <a:xfrm>
            <a:off x="676746" y="609600"/>
            <a:ext cx="460274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OUR SCHOOL MISSION</a:t>
            </a:r>
            <a:endParaRPr/>
          </a:p>
        </p:txBody>
      </p:sp>
      <p:sp>
        <p:nvSpPr>
          <p:cNvPr id="269" name="Google Shape;269;p13"/>
          <p:cNvSpPr txBox="1"/>
          <p:nvPr>
            <p:ph idx="1" type="body"/>
          </p:nvPr>
        </p:nvSpPr>
        <p:spPr>
          <a:xfrm>
            <a:off x="685167" y="2160589"/>
            <a:ext cx="4294796" cy="397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E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Work for quality and educational equity. </a:t>
            </a:r>
            <a:endParaRPr/>
          </a:p>
          <a:p>
            <a:pPr indent="-251459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E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Foster coeducation among our community. </a:t>
            </a:r>
            <a:endParaRPr/>
          </a:p>
          <a:p>
            <a:pPr indent="-251459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es-E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Promote the gender equality treatment. </a:t>
            </a:r>
            <a:endParaRPr/>
          </a:p>
          <a:p>
            <a:pPr indent="-251459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E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Promote integral personal growth. </a:t>
            </a:r>
            <a:endParaRPr/>
          </a:p>
          <a:p>
            <a:pPr indent="-251459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E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Make the students the protagonist of their own learning. </a:t>
            </a:r>
            <a:endParaRPr/>
          </a:p>
        </p:txBody>
      </p:sp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 b="8888" l="14361" r="24124" t="16410"/>
          <a:stretch/>
        </p:blipFill>
        <p:spPr>
          <a:xfrm>
            <a:off x="5279492" y="2776130"/>
            <a:ext cx="4239975" cy="2741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jetivos de Desarrollo Sostenible" id="271" name="Google Shape;27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9858" y="1340029"/>
            <a:ext cx="1999241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a mujer y un niño sentados en una mesa&#10;&#10;Descripción generada automáticamente con confianza baja" id="276" name="Google Shape;276;p14"/>
          <p:cNvPicPr preferRelativeResize="0"/>
          <p:nvPr/>
        </p:nvPicPr>
        <p:blipFill rotWithShape="1">
          <a:blip r:embed="rId3">
            <a:alphaModFix/>
          </a:blip>
          <a:srcRect b="0" l="7531" r="5829" t="0"/>
          <a:stretch/>
        </p:blipFill>
        <p:spPr>
          <a:xfrm>
            <a:off x="4269854" y="-1"/>
            <a:ext cx="7922146" cy="6858001"/>
          </a:xfrm>
          <a:custGeom>
            <a:rect b="b" l="l" r="r" t="t"/>
            <a:pathLst>
              <a:path extrusionOk="0" h="6858001" w="7922146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77" name="Google Shape;277;p14"/>
          <p:cNvSpPr txBox="1"/>
          <p:nvPr>
            <p:ph type="title"/>
          </p:nvPr>
        </p:nvSpPr>
        <p:spPr>
          <a:xfrm>
            <a:off x="677333" y="609600"/>
            <a:ext cx="385112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OUR SCHOOL MISSION </a:t>
            </a:r>
            <a:endParaRPr/>
          </a:p>
        </p:txBody>
      </p:sp>
      <p:sp>
        <p:nvSpPr>
          <p:cNvPr id="278" name="Google Shape;278;p14"/>
          <p:cNvSpPr txBox="1"/>
          <p:nvPr>
            <p:ph idx="1" type="body"/>
          </p:nvPr>
        </p:nvSpPr>
        <p:spPr>
          <a:xfrm>
            <a:off x="677333" y="1938866"/>
            <a:ext cx="3851122" cy="4394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0"/>
              <a:buChar char="►"/>
            </a:pPr>
            <a:r>
              <a:rPr b="1" lang="es-ES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Work to attend diversity. </a:t>
            </a:r>
            <a:endParaRPr/>
          </a:p>
          <a:p>
            <a:pPr indent="-25654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b="1" lang="es-ES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Promote democratic values ​​and respect for human rights. </a:t>
            </a:r>
            <a:endParaRPr/>
          </a:p>
          <a:p>
            <a:pPr indent="-25654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ES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Promote knowledge and respect for Catalan language and culture.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ES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Establish communication and dialogue between the families and the school. </a:t>
            </a:r>
            <a:endParaRPr/>
          </a:p>
          <a:p>
            <a:pPr indent="-25654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ES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Maintain a good relationship with the environment. </a:t>
            </a:r>
            <a:endParaRPr/>
          </a:p>
        </p:txBody>
      </p:sp>
      <p:cxnSp>
        <p:nvCxnSpPr>
          <p:cNvPr id="279" name="Google Shape;279;p14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" name="Google Shape;280;p14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1" name="Google Shape;281;p14"/>
          <p:cNvSpPr/>
          <p:nvPr/>
        </p:nvSpPr>
        <p:spPr>
          <a:xfrm>
            <a:off x="9181476" y="-8467"/>
            <a:ext cx="3007349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</p:sp>
      <p:sp>
        <p:nvSpPr>
          <p:cNvPr id="282" name="Google Shape;282;p14"/>
          <p:cNvSpPr/>
          <p:nvPr/>
        </p:nvSpPr>
        <p:spPr>
          <a:xfrm>
            <a:off x="9603442" y="-8467"/>
            <a:ext cx="2588558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283" name="Google Shape;283;p14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4"/>
          <p:cNvSpPr/>
          <p:nvPr/>
        </p:nvSpPr>
        <p:spPr>
          <a:xfrm>
            <a:off x="9334500" y="-8467"/>
            <a:ext cx="2854326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762EB1">
              <a:alpha val="46274"/>
            </a:srgbClr>
          </a:solidFill>
          <a:ln>
            <a:noFill/>
          </a:ln>
        </p:spPr>
      </p:sp>
      <p:sp>
        <p:nvSpPr>
          <p:cNvPr id="285" name="Google Shape;285;p14"/>
          <p:cNvSpPr/>
          <p:nvPr/>
        </p:nvSpPr>
        <p:spPr>
          <a:xfrm>
            <a:off x="10898730" y="-8467"/>
            <a:ext cx="1290094" cy="6866467"/>
          </a:xfrm>
          <a:custGeom>
            <a:rect b="b" l="l" r="r" t="t"/>
            <a:pathLst>
              <a:path extrusionOk="0" h="6858000" w="1290094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D663D2">
              <a:alpha val="69411"/>
            </a:srgbClr>
          </a:solidFill>
          <a:ln>
            <a:noFill/>
          </a:ln>
        </p:spPr>
      </p:sp>
      <p:sp>
        <p:nvSpPr>
          <p:cNvPr id="286" name="Google Shape;286;p14"/>
          <p:cNvSpPr/>
          <p:nvPr/>
        </p:nvSpPr>
        <p:spPr>
          <a:xfrm>
            <a:off x="10938999" y="-8467"/>
            <a:ext cx="1249825" cy="6866467"/>
          </a:xfrm>
          <a:custGeom>
            <a:rect b="b" l="l" r="r" t="t"/>
            <a:pathLst>
              <a:path extrusionOk="0" h="6858000" w="1249825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313"/>
            </a:schemeClr>
          </a:solidFill>
          <a:ln>
            <a:noFill/>
          </a:ln>
        </p:spPr>
      </p:sp>
      <p:sp>
        <p:nvSpPr>
          <p:cNvPr id="287" name="Google Shape;287;p14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/>
          <p:nvPr>
            <p:ph type="title"/>
          </p:nvPr>
        </p:nvSpPr>
        <p:spPr>
          <a:xfrm>
            <a:off x="5536734" y="609600"/>
            <a:ext cx="37372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OUR VALUES</a:t>
            </a:r>
            <a:endParaRPr/>
          </a:p>
        </p:txBody>
      </p:sp>
      <p:sp>
        <p:nvSpPr>
          <p:cNvPr id="293" name="Google Shape;293;p15"/>
          <p:cNvSpPr txBox="1"/>
          <p:nvPr>
            <p:ph idx="1" type="body"/>
          </p:nvPr>
        </p:nvSpPr>
        <p:spPr>
          <a:xfrm>
            <a:off x="5209563" y="1448973"/>
            <a:ext cx="4497145" cy="5008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E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Respect for the other and the physical, social and cultural environment.</a:t>
            </a:r>
            <a:endParaRPr/>
          </a:p>
          <a:p>
            <a:pPr indent="-251459" lvl="0" marL="3429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es-E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Non-discriminatory attitude (Coeducation) </a:t>
            </a:r>
            <a:endParaRPr/>
          </a:p>
          <a:p>
            <a:pPr indent="-251459" lvl="0" marL="3429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E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Critical spirit, of dialogue, entrepreneurial, solidarity and democracy </a:t>
            </a:r>
            <a:endParaRPr/>
          </a:p>
          <a:p>
            <a:pPr indent="-251459" lvl="0" marL="3429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E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Resolve conflicts through mediation </a:t>
            </a:r>
            <a:endParaRPr/>
          </a:p>
          <a:p>
            <a:pPr indent="-251459" lvl="0" marL="3429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E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Work of healthy behaviours (emotional Ed.) </a:t>
            </a:r>
            <a:endParaRPr/>
          </a:p>
        </p:txBody>
      </p:sp>
      <p:pic>
        <p:nvPicPr>
          <p:cNvPr id="294" name="Google Shape;294;p15"/>
          <p:cNvPicPr preferRelativeResize="0"/>
          <p:nvPr/>
        </p:nvPicPr>
        <p:blipFill rotWithShape="1">
          <a:blip r:embed="rId3">
            <a:alphaModFix/>
          </a:blip>
          <a:srcRect b="0" l="28683" r="12316" t="0"/>
          <a:stretch/>
        </p:blipFill>
        <p:spPr>
          <a:xfrm>
            <a:off x="20" y="-1"/>
            <a:ext cx="5394940" cy="6858001"/>
          </a:xfrm>
          <a:custGeom>
            <a:rect b="b" l="l" r="r" t="t"/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5" name="Google Shape;295;p15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/>
          <p:nvPr>
            <p:ph type="title"/>
          </p:nvPr>
        </p:nvSpPr>
        <p:spPr>
          <a:xfrm>
            <a:off x="5536734" y="609600"/>
            <a:ext cx="37372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Our values</a:t>
            </a:r>
            <a:endParaRPr/>
          </a:p>
        </p:txBody>
      </p:sp>
      <p:sp>
        <p:nvSpPr>
          <p:cNvPr id="301" name="Google Shape;301;p16"/>
          <p:cNvSpPr txBox="1"/>
          <p:nvPr>
            <p:ph idx="1" type="body"/>
          </p:nvPr>
        </p:nvSpPr>
        <p:spPr>
          <a:xfrm>
            <a:off x="5536734" y="1427167"/>
            <a:ext cx="4064439" cy="530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es-ES">
                <a:latin typeface="Trebuchet MS"/>
                <a:ea typeface="Trebuchet MS"/>
                <a:cs typeface="Trebuchet MS"/>
                <a:sym typeface="Trebuchet MS"/>
              </a:rPr>
              <a:t>Stimulation of personal effort.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b="1" lang="es-ES">
                <a:latin typeface="Trebuchet MS"/>
                <a:ea typeface="Trebuchet MS"/>
                <a:cs typeface="Trebuchet MS"/>
                <a:sym typeface="Trebuchet MS"/>
              </a:rPr>
              <a:t>Respect and attention to the rhythm of each individual's learning.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b="1" lang="es-ES">
                <a:latin typeface="Trebuchet MS"/>
                <a:ea typeface="Trebuchet MS"/>
                <a:cs typeface="Trebuchet MS"/>
                <a:sym typeface="Trebuchet MS"/>
              </a:rPr>
              <a:t>Teamwork for the benefit of the whole group.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s-ES">
                <a:latin typeface="Trebuchet MS"/>
                <a:ea typeface="Trebuchet MS"/>
                <a:cs typeface="Trebuchet MS"/>
                <a:sym typeface="Trebuchet MS"/>
              </a:rPr>
              <a:t>Innovative will (methodologies, new technologies)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s-ES">
                <a:latin typeface="Trebuchet MS"/>
                <a:ea typeface="Trebuchet MS"/>
                <a:cs typeface="Trebuchet MS"/>
                <a:sym typeface="Trebuchet MS"/>
              </a:rPr>
              <a:t>Ecological awareness.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b="1" lang="es-ES">
                <a:latin typeface="Trebuchet MS"/>
                <a:ea typeface="Trebuchet MS"/>
                <a:cs typeface="Trebuchet MS"/>
                <a:sym typeface="Trebuchet MS"/>
              </a:rPr>
              <a:t>Communication, dialogue and collaboration with families and with the educational community.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</p:txBody>
      </p:sp>
      <p:pic>
        <p:nvPicPr>
          <p:cNvPr id="302" name="Google Shape;302;p16"/>
          <p:cNvPicPr preferRelativeResize="0"/>
          <p:nvPr/>
        </p:nvPicPr>
        <p:blipFill rotWithShape="1">
          <a:blip r:embed="rId3">
            <a:alphaModFix/>
          </a:blip>
          <a:srcRect b="0" l="16794" r="24205" t="0"/>
          <a:stretch/>
        </p:blipFill>
        <p:spPr>
          <a:xfrm>
            <a:off x="20" y="-1"/>
            <a:ext cx="5394940" cy="6858001"/>
          </a:xfrm>
          <a:custGeom>
            <a:rect b="b" l="l" r="r" t="t"/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03" name="Google Shape;303;p16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OUR SCHOOL’S PROJECTS</a:t>
            </a:r>
            <a:endParaRPr/>
          </a:p>
        </p:txBody>
      </p:sp>
      <p:sp>
        <p:nvSpPr>
          <p:cNvPr id="309" name="Google Shape;309;p17"/>
          <p:cNvSpPr txBox="1"/>
          <p:nvPr>
            <p:ph idx="1" type="body"/>
          </p:nvPr>
        </p:nvSpPr>
        <p:spPr>
          <a:xfrm>
            <a:off x="5428342" y="1434905"/>
            <a:ext cx="4123621" cy="4813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s-ES" sz="2400"/>
              <a:t>Transversal Project of our school: WOMEN THROUGH HISTORY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s-ES" sz="2400"/>
              <a:t>SDG’S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s-ES" sz="2400"/>
              <a:t>Maths and English Corners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s-ES" sz="2400"/>
              <a:t>Erasmus +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s-ES" sz="2400"/>
              <a:t>eTwinning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s-ES" sz="2400"/>
              <a:t>Emotional education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s-ES" sz="2400"/>
              <a:t>Educational playgrounds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s-ES" sz="2400"/>
              <a:t>Travelling suitcase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s-ES" sz="2400"/>
              <a:t>Artistic Project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s-ES" sz="2400"/>
              <a:t>Wednesday of fruit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</p:txBody>
      </p:sp>
      <p:pic>
        <p:nvPicPr>
          <p:cNvPr id="310" name="Google Shape;310;p17"/>
          <p:cNvPicPr preferRelativeResize="0"/>
          <p:nvPr/>
        </p:nvPicPr>
        <p:blipFill rotWithShape="1">
          <a:blip r:embed="rId3">
            <a:alphaModFix/>
          </a:blip>
          <a:srcRect b="4556" l="0" r="3" t="0"/>
          <a:stretch/>
        </p:blipFill>
        <p:spPr>
          <a:xfrm>
            <a:off x="1237503" y="1435651"/>
            <a:ext cx="3465168" cy="248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2557" y="4071847"/>
            <a:ext cx="3567266" cy="2346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OUR QUOTE</a:t>
            </a:r>
            <a:endParaRPr/>
          </a:p>
        </p:txBody>
      </p:sp>
      <p:sp>
        <p:nvSpPr>
          <p:cNvPr id="317" name="Google Shape;317;p18"/>
          <p:cNvSpPr txBox="1"/>
          <p:nvPr>
            <p:ph idx="1" type="body"/>
          </p:nvPr>
        </p:nvSpPr>
        <p:spPr>
          <a:xfrm>
            <a:off x="677333" y="1539374"/>
            <a:ext cx="8596669" cy="1889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s-ES" sz="2400"/>
              <a:t>"Education is not the answer to the question. Education is the WAY to find the answer to all the questions " 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Arial "/>
              <a:ea typeface="Arial "/>
              <a:cs typeface="Arial "/>
              <a:sym typeface="Arial 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s-ES" sz="2400"/>
              <a:t>William Allin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</p:txBody>
      </p:sp>
      <p:sp>
        <p:nvSpPr>
          <p:cNvPr id="318" name="Google Shape;318;p18"/>
          <p:cNvSpPr txBox="1"/>
          <p:nvPr/>
        </p:nvSpPr>
        <p:spPr>
          <a:xfrm>
            <a:off x="677333" y="5662635"/>
            <a:ext cx="85966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https://agora.xtec.cat/escolaortiz/general/un-dia-a-la-nostra-escola/</a:t>
            </a:r>
            <a:r>
              <a:rPr b="0" i="0" lang="es-E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9" name="Google Shape;319;p18"/>
          <p:cNvSpPr txBox="1"/>
          <p:nvPr/>
        </p:nvSpPr>
        <p:spPr>
          <a:xfrm>
            <a:off x="677333" y="434183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s-ES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DO YOU WANT TO KNOW MORE ABOUT OUR SCHOOL?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WHERE IS SANT ANDREU DE LA BARCA?</a:t>
            </a:r>
            <a:endParaRPr/>
          </a:p>
        </p:txBody>
      </p:sp>
      <p:pic>
        <p:nvPicPr>
          <p:cNvPr descr="Los 7 mejores mapas de España para imprimir - Etapa Infantil" id="157" name="Google Shape;1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654" y="3140849"/>
            <a:ext cx="4253775" cy="3259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talunya | Europe map, Map, Catalonia" id="158" name="Google Shape;15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5320" y="3140848"/>
            <a:ext cx="3192030" cy="325994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"/>
          <p:cNvSpPr/>
          <p:nvPr/>
        </p:nvSpPr>
        <p:spPr>
          <a:xfrm>
            <a:off x="3788383" y="3891030"/>
            <a:ext cx="471487" cy="242888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677334" y="1585277"/>
            <a:ext cx="853700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s-E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 belongs to the Baix Llobregat region, in the province of Barcelona.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7554351" y="4787498"/>
            <a:ext cx="239151" cy="178398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3896751" y="2906077"/>
            <a:ext cx="237829" cy="86391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7555673" y="2906078"/>
            <a:ext cx="237829" cy="172783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2528073" y="2517801"/>
            <a:ext cx="2975184" cy="38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Barcelona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239154" y="2517801"/>
            <a:ext cx="2975184" cy="38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Sant Andreu de la Barca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5536734" y="609600"/>
            <a:ext cx="37372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SANT ANDREU </a:t>
            </a:r>
            <a:br>
              <a:rPr lang="es-ES"/>
            </a:br>
            <a:r>
              <a:rPr lang="es-ES"/>
              <a:t>DE LA BARCA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5209563" y="2160589"/>
            <a:ext cx="4064439" cy="4479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s-E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Our city has got </a:t>
            </a:r>
            <a:r>
              <a:rPr b="0" i="0" lang="es-E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27.558 inhabitants.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s-E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territory distribution is balanced. (residential, industrial and forestry use). </a:t>
            </a:r>
            <a:endParaRPr/>
          </a:p>
        </p:txBody>
      </p:sp>
      <p:pic>
        <p:nvPicPr>
          <p:cNvPr descr="Sant Andreu de la Barca - OTB" id="172" name="Google Shape;172;p2"/>
          <p:cNvPicPr preferRelativeResize="0"/>
          <p:nvPr/>
        </p:nvPicPr>
        <p:blipFill rotWithShape="1">
          <a:blip r:embed="rId3">
            <a:alphaModFix/>
          </a:blip>
          <a:srcRect b="1" l="38228" r="24405" t="0"/>
          <a:stretch/>
        </p:blipFill>
        <p:spPr>
          <a:xfrm>
            <a:off x="20" y="-1"/>
            <a:ext cx="5394940" cy="6858001"/>
          </a:xfrm>
          <a:custGeom>
            <a:rect b="b" l="l" r="r" t="t"/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3" name="Google Shape;173;p2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THE MOST EMBLEMATIC PLACES </a:t>
            </a:r>
            <a:br>
              <a:rPr lang="es-ES"/>
            </a:br>
            <a:r>
              <a:rPr lang="es-ES"/>
              <a:t>IN OUR CITY</a:t>
            </a:r>
            <a:endParaRPr/>
          </a:p>
        </p:txBody>
      </p:sp>
      <p:pic>
        <p:nvPicPr>
          <p:cNvPr descr="Ermita de Santa Madrona del Palau - Sant Andreu de la Barca - Pobles de  Catalunya" id="179" name="Google Shape;179;p3"/>
          <p:cNvPicPr preferRelativeResize="0"/>
          <p:nvPr/>
        </p:nvPicPr>
        <p:blipFill rotWithShape="1">
          <a:blip r:embed="rId3">
            <a:alphaModFix/>
          </a:blip>
          <a:srcRect b="9000" l="0" r="0" t="11250"/>
          <a:stretch/>
        </p:blipFill>
        <p:spPr>
          <a:xfrm>
            <a:off x="3776916" y="3677730"/>
            <a:ext cx="2417558" cy="2570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nt Andreu - Bisbat de Sant Feliu de Llobregat" id="180" name="Google Shape;18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335" y="2143665"/>
            <a:ext cx="2975184" cy="2231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z. Font de la Roda | Mapio.net" id="181" name="Google Shape;18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8817" y="2143664"/>
            <a:ext cx="2975185" cy="223138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"/>
          <p:cNvSpPr txBox="1"/>
          <p:nvPr/>
        </p:nvSpPr>
        <p:spPr>
          <a:xfrm>
            <a:off x="677334" y="4407097"/>
            <a:ext cx="2975184" cy="38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church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3058065" y="6250744"/>
            <a:ext cx="38552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Santa Madrona del Palau Chapel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6318871" y="4407097"/>
            <a:ext cx="2975184" cy="38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 Font de la roda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cietat El Casino - Home | Facebook" id="189" name="Google Shape;1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768" y="2388237"/>
            <a:ext cx="4541251" cy="2575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cursión al Gorg de la Mola - Viajar Lo Cura Todo" id="190" name="Google Shape;1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112" y="2030020"/>
            <a:ext cx="4389121" cy="329184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 txBox="1"/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THE MOST EMBLEMATIC PLACES </a:t>
            </a:r>
            <a:br>
              <a:rPr lang="es-ES"/>
            </a:br>
            <a:r>
              <a:rPr lang="es-ES"/>
              <a:t>IN OUR CITY</a:t>
            </a:r>
            <a:endParaRPr/>
          </a:p>
        </p:txBody>
      </p:sp>
      <p:sp>
        <p:nvSpPr>
          <p:cNvPr id="192" name="Google Shape;192;p4"/>
          <p:cNvSpPr txBox="1"/>
          <p:nvPr/>
        </p:nvSpPr>
        <p:spPr>
          <a:xfrm>
            <a:off x="1217801" y="4963644"/>
            <a:ext cx="2975184" cy="38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 Casino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5926080" y="5321862"/>
            <a:ext cx="2975184" cy="38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 Gorg de la Mola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9" name="Google Shape;199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" name="Google Shape;200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1" name="Google Shape;201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202" name="Google Shape;202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03" name="Google Shape;203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2EB1">
                <a:alpha val="69411"/>
              </a:srgbClr>
            </a:solidFill>
            <a:ln>
              <a:noFill/>
            </a:ln>
          </p:spPr>
        </p:sp>
        <p:sp>
          <p:nvSpPr>
            <p:cNvPr id="205" name="Google Shape;205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D663D2">
                <a:alpha val="69411"/>
              </a:srgbClr>
            </a:solidFill>
            <a:ln>
              <a:noFill/>
            </a:ln>
          </p:spPr>
        </p:sp>
        <p:sp>
          <p:nvSpPr>
            <p:cNvPr id="206" name="Google Shape;206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207" name="Google Shape;207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5"/>
          <p:cNvSpPr txBox="1"/>
          <p:nvPr>
            <p:ph type="title"/>
          </p:nvPr>
        </p:nvSpPr>
        <p:spPr>
          <a:xfrm>
            <a:off x="5536734" y="609600"/>
            <a:ext cx="37372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OUR PROVINCE: BARCELONA</a:t>
            </a:r>
            <a:endParaRPr/>
          </a:p>
        </p:txBody>
      </p:sp>
      <p:sp>
        <p:nvSpPr>
          <p:cNvPr id="210" name="Google Shape;210;p5"/>
          <p:cNvSpPr txBox="1"/>
          <p:nvPr>
            <p:ph idx="1" type="body"/>
          </p:nvPr>
        </p:nvSpPr>
        <p:spPr>
          <a:xfrm>
            <a:off x="5209563" y="2160589"/>
            <a:ext cx="4064439" cy="4298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s-ES" sz="2000">
                <a:solidFill>
                  <a:schemeClr val="dk1"/>
                </a:solidFill>
              </a:rPr>
              <a:t>Sant Andreu de la Barca is in the outskirts of Barcelona. </a:t>
            </a:r>
            <a:endParaRPr/>
          </a:p>
          <a:p>
            <a:pPr indent="-2895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s-ES" sz="2000">
                <a:solidFill>
                  <a:schemeClr val="dk1"/>
                </a:solidFill>
              </a:rPr>
              <a:t>It is 25 km away from the capital city.  </a:t>
            </a:r>
            <a:endParaRPr/>
          </a:p>
          <a:p>
            <a:pPr indent="-28702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s-ES" sz="2000">
                <a:solidFill>
                  <a:schemeClr val="dk1"/>
                </a:solidFill>
              </a:rPr>
              <a:t>Barcelona, the city of wonders: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-ES" sz="2000">
                <a:solidFill>
                  <a:schemeClr val="dk1"/>
                </a:solidFill>
              </a:rPr>
              <a:t>	- Sagrada Familia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-ES" sz="2000">
                <a:solidFill>
                  <a:schemeClr val="dk1"/>
                </a:solidFill>
              </a:rPr>
              <a:t>	- Park Güell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-ES" sz="2000">
                <a:solidFill>
                  <a:schemeClr val="dk1"/>
                </a:solidFill>
              </a:rPr>
              <a:t>	- The cathedral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-ES" sz="2000">
                <a:solidFill>
                  <a:schemeClr val="dk1"/>
                </a:solidFill>
              </a:rPr>
              <a:t>	- Mercat de la Boqueria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descr="Sagrada Família: Visita guiada en italià" id="211" name="Google Shape;211;p5"/>
          <p:cNvPicPr preferRelativeResize="0"/>
          <p:nvPr/>
        </p:nvPicPr>
        <p:blipFill rotWithShape="1">
          <a:blip r:embed="rId3">
            <a:alphaModFix/>
          </a:blip>
          <a:srcRect b="-2" l="25867" r="21623" t="0"/>
          <a:stretch/>
        </p:blipFill>
        <p:spPr>
          <a:xfrm>
            <a:off x="20" y="-1"/>
            <a:ext cx="5394940" cy="6858001"/>
          </a:xfrm>
          <a:custGeom>
            <a:rect b="b" l="l" r="r" t="t"/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12" name="Google Shape;212;p5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 txBox="1"/>
          <p:nvPr>
            <p:ph type="ctrTitle"/>
          </p:nvPr>
        </p:nvSpPr>
        <p:spPr>
          <a:xfrm>
            <a:off x="985968" y="4487594"/>
            <a:ext cx="8288032" cy="8431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s-ES"/>
              <a:t>JOSÉ JUAN ORTIZ SCHOOL </a:t>
            </a:r>
            <a:endParaRPr/>
          </a:p>
        </p:txBody>
      </p:sp>
      <p:pic>
        <p:nvPicPr>
          <p:cNvPr descr="Ajuntament Sant Andreu de la Barca" id="218" name="Google Shape;218;p6"/>
          <p:cNvPicPr preferRelativeResize="0"/>
          <p:nvPr/>
        </p:nvPicPr>
        <p:blipFill rotWithShape="1">
          <a:blip r:embed="rId3">
            <a:alphaModFix/>
          </a:blip>
          <a:srcRect b="56" l="0" r="0" t="31415"/>
          <a:stretch/>
        </p:blipFill>
        <p:spPr>
          <a:xfrm>
            <a:off x="985968" y="609600"/>
            <a:ext cx="8288033" cy="36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OUR SCHOOL</a:t>
            </a:r>
            <a:endParaRPr/>
          </a:p>
        </p:txBody>
      </p:sp>
      <p:sp>
        <p:nvSpPr>
          <p:cNvPr id="224" name="Google Shape;224;p7"/>
          <p:cNvSpPr txBox="1"/>
          <p:nvPr>
            <p:ph idx="1" type="body"/>
          </p:nvPr>
        </p:nvSpPr>
        <p:spPr>
          <a:xfrm>
            <a:off x="6350355" y="1333678"/>
            <a:ext cx="3257879" cy="4745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s-E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are an infant and primary education PUBLIC school 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s-E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have students from 3 years old to 12 years old. </a:t>
            </a:r>
            <a:endParaRPr/>
          </a:p>
          <a:p>
            <a:pPr indent="-26162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s-E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used to have 2 classes per level, but know… </a:t>
            </a:r>
            <a:endParaRPr/>
          </a:p>
        </p:txBody>
      </p:sp>
      <p:pic>
        <p:nvPicPr>
          <p:cNvPr descr="Un grupo de niños sentados en una mesa&#10;&#10;Descripción generada automáticamente con confianza baja" id="225" name="Google Shape;225;p7"/>
          <p:cNvPicPr preferRelativeResize="0"/>
          <p:nvPr/>
        </p:nvPicPr>
        <p:blipFill rotWithShape="1">
          <a:blip r:embed="rId3">
            <a:alphaModFix/>
          </a:blip>
          <a:srcRect b="4550" l="0" r="-1" t="0"/>
          <a:stretch/>
        </p:blipFill>
        <p:spPr>
          <a:xfrm>
            <a:off x="672571" y="1765436"/>
            <a:ext cx="5423429" cy="388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OUR SCHOOL ORGANIZATION IS…</a:t>
            </a:r>
            <a:endParaRPr/>
          </a:p>
        </p:txBody>
      </p:sp>
      <p:graphicFrame>
        <p:nvGraphicFramePr>
          <p:cNvPr id="231" name="Google Shape;231;p8"/>
          <p:cNvGraphicFramePr/>
          <p:nvPr/>
        </p:nvGraphicFramePr>
        <p:xfrm>
          <a:off x="655833" y="16205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{26EC950A-60AF-41DA-BF38-A036FA9D774E}</a:tableStyleId>
              </a:tblPr>
              <a:tblGrid>
                <a:gridCol w="716025"/>
                <a:gridCol w="1223900"/>
                <a:gridCol w="1679700"/>
                <a:gridCol w="711800"/>
                <a:gridCol w="1336425"/>
                <a:gridCol w="1571375"/>
                <a:gridCol w="777925"/>
                <a:gridCol w="1589650"/>
                <a:gridCol w="1252025"/>
              </a:tblGrid>
              <a:tr h="9009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COMUNITAT DELS PETITS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COMUNITATS DELS MITJANS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COMUNITAT DELS EXPERTS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 hMerge="1"/>
                <a:tc hMerge="1"/>
              </a:tr>
              <a:tr h="642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I3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YEARS OLD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 STUDENTS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2ND A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 MS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 YEARS OLD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21 STUDENTS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4TH A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 YEARS OLD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 STUDENTS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642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I4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 YEARS OLD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22 STUDENTS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 MS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2ND B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 MS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 YEARS OLD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21 STUDENTS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4TH B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 MS"/>
                        <a:buNone/>
                      </a:pPr>
                      <a:r>
                        <a:rPr lang="es-ES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 YEARS OLD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 STUDENTS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653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 YEARS OLD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22 STUDENTS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3RD A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 YEARS OLD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21 STUDENTS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5TH A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 MS"/>
                        <a:buNone/>
                      </a:pPr>
                      <a:r>
                        <a:rPr lang="es-ES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 YEARS OLD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 STUDENTS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653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1ST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 YEARS OLD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 MS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22 STUDENTS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3RD B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 MS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 YEARS OLD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 MS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24 STUDENTS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 MS"/>
                        <a:buNone/>
                      </a:pPr>
                      <a:r>
                        <a:rPr lang="es-ES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5TH B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 MS"/>
                        <a:buNone/>
                      </a:pPr>
                      <a:r>
                        <a:rPr lang="es-ES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 YEARS OLD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 STUDENTS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667325">
                <a:tc gridSpan="6"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* We only have 2 classes per level in years 2, 3, 4, 5 and 6. 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/>
                </a:tc>
                <a:tc rowSpan="2" hMerge="1"/>
                <a:tc rowSpan="2" hMerge="1"/>
                <a:tc rowSpan="2" hMerge="1"/>
                <a:tc rowSpan="2" hMerge="1"/>
                <a:tc rowSpan="2"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6TH A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11-12 YEARS OLD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24 STUDENTS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468600">
                <a:tc gridSpan="6" vMerge="1"/>
                <a:tc hMerge="1" vMerge="1"/>
                <a:tc hMerge="1" vMerge="1"/>
                <a:tc hMerge="1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6TH B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 MS"/>
                        <a:buNone/>
                      </a:pPr>
                      <a:r>
                        <a:rPr lang="es-ES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11-12 YEARS OLD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27 STUDENTS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a">
  <a:themeElements>
    <a:clrScheme name="Violeta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2019-11-09T10:21:04Z</dcterms:created>
  <dc:creator>Alba</dc:creator>
</cp:coreProperties>
</file>