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avokutni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avokutni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avokutni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avokutni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avokutni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jeni pravokutni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jeni pravokutni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avokutni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6A6CDD6-F513-4B56-A629-265417065093}" type="datetimeFigureOut">
              <a:rPr lang="hr-HR" smtClean="0"/>
              <a:pPr/>
              <a:t>13.3.2023.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416F9B2-775E-40EB-934A-F42AB153AE8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CDD6-F513-4B56-A629-265417065093}" type="datetimeFigureOut">
              <a:rPr lang="hr-HR" smtClean="0"/>
              <a:pPr/>
              <a:t>13.3.2023.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F9B2-775E-40EB-934A-F42AB153AE8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CDD6-F513-4B56-A629-265417065093}" type="datetimeFigureOut">
              <a:rPr lang="hr-HR" smtClean="0"/>
              <a:pPr/>
              <a:t>13.3.2023.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F9B2-775E-40EB-934A-F42AB153AE8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CDD6-F513-4B56-A629-265417065093}" type="datetimeFigureOut">
              <a:rPr lang="hr-HR" smtClean="0"/>
              <a:pPr/>
              <a:t>13.3.2023.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F9B2-775E-40EB-934A-F42AB153AE8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CDD6-F513-4B56-A629-265417065093}" type="datetimeFigureOut">
              <a:rPr lang="hr-HR" smtClean="0"/>
              <a:pPr/>
              <a:t>13.3.2023.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F9B2-775E-40EB-934A-F42AB153AE8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CDD6-F513-4B56-A629-265417065093}" type="datetimeFigureOut">
              <a:rPr lang="hr-HR" smtClean="0"/>
              <a:pPr/>
              <a:t>13.3.2023.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F9B2-775E-40EB-934A-F42AB153AE8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6" name="Rezervirano mjesto datum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A6CDD6-F513-4B56-A629-265417065093}" type="datetimeFigureOut">
              <a:rPr lang="hr-HR" smtClean="0"/>
              <a:pPr/>
              <a:t>13.3.2023.</a:t>
            </a:fld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16F9B2-775E-40EB-934A-F42AB153AE8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8" name="Rezervirano mjesto podnožj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6A6CDD6-F513-4B56-A629-265417065093}" type="datetimeFigureOut">
              <a:rPr lang="hr-HR" smtClean="0"/>
              <a:pPr/>
              <a:t>13.3.2023.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416F9B2-775E-40EB-934A-F42AB153AE8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CDD6-F513-4B56-A629-265417065093}" type="datetimeFigureOut">
              <a:rPr lang="hr-HR" smtClean="0"/>
              <a:pPr/>
              <a:t>13.3.2023.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F9B2-775E-40EB-934A-F42AB153AE8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CDD6-F513-4B56-A629-265417065093}" type="datetimeFigureOut">
              <a:rPr lang="hr-HR" smtClean="0"/>
              <a:pPr/>
              <a:t>13.3.2023.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F9B2-775E-40EB-934A-F42AB153AE8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CDD6-F513-4B56-A629-265417065093}" type="datetimeFigureOut">
              <a:rPr lang="hr-HR" smtClean="0"/>
              <a:pPr/>
              <a:t>13.3.2023.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F9B2-775E-40EB-934A-F42AB153AE8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avokutni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avokutni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avokutni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avokutni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avokutni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jeni pravokutni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jeni pravokutni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avokutni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avokutni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avokutni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avokutni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avokutni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avokutni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6A6CDD6-F513-4B56-A629-265417065093}" type="datetimeFigureOut">
              <a:rPr lang="hr-HR" smtClean="0"/>
              <a:pPr/>
              <a:t>13.3.2023.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416F9B2-775E-40EB-934A-F42AB153AE8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r.wikipedia.org/wiki/Krug" TargetMode="External"/><Relationship Id="rId2" Type="http://schemas.openxmlformats.org/officeDocument/2006/relationships/hyperlink" Target="https://hr.wikipedia.org/wiki/Matemati%C4%8Dka_konstanta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hyperlink" Target="https://hr.wikipedia.org/wiki/Hrvatski_jezik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944216"/>
          </a:xfrm>
        </p:spPr>
        <p:txBody>
          <a:bodyPr/>
          <a:lstStyle/>
          <a:p>
            <a:r>
              <a:rPr lang="hr-HR" dirty="0" smtClean="0"/>
              <a:t>BROJ PI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hr-HR" dirty="0" smtClean="0">
                <a:solidFill>
                  <a:schemeClr val="tx1"/>
                </a:solidFill>
              </a:rPr>
              <a:t>Viktorija Zornjak, OŠ </a:t>
            </a:r>
            <a:r>
              <a:rPr lang="hr-HR" dirty="0" smtClean="0">
                <a:solidFill>
                  <a:schemeClr val="tx1"/>
                </a:solidFill>
              </a:rPr>
              <a:t>Pušća</a:t>
            </a:r>
            <a:endParaRPr lang="hr-H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683568" y="1772816"/>
            <a:ext cx="44318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dirty="0" smtClean="0"/>
              <a:t>π </a:t>
            </a:r>
            <a:r>
              <a:rPr lang="el-GR" sz="3200" dirty="0"/>
              <a:t>≈ 3,14</a:t>
            </a:r>
            <a:endParaRPr lang="hr-HR" sz="3200" dirty="0"/>
          </a:p>
        </p:txBody>
      </p:sp>
      <p:sp>
        <p:nvSpPr>
          <p:cNvPr id="3" name="Pravokutnik 2"/>
          <p:cNvSpPr/>
          <p:nvPr/>
        </p:nvSpPr>
        <p:spPr>
          <a:xfrm>
            <a:off x="251520" y="2636912"/>
            <a:ext cx="61206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Pi ili π je </a:t>
            </a:r>
            <a:r>
              <a:rPr lang="pl-PL" sz="2400" u="sng" dirty="0">
                <a:hlinkClick r:id="rId2"/>
              </a:rPr>
              <a:t>matematička konstanta</a:t>
            </a:r>
            <a:endParaRPr lang="hr-HR" sz="2400" dirty="0"/>
          </a:p>
        </p:txBody>
      </p:sp>
      <p:sp>
        <p:nvSpPr>
          <p:cNvPr id="5" name="Pravokutnik 4"/>
          <p:cNvSpPr/>
          <p:nvPr/>
        </p:nvSpPr>
        <p:spPr>
          <a:xfrm>
            <a:off x="467544" y="3356992"/>
            <a:ext cx="56400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odnos opsega i promjera </a:t>
            </a:r>
            <a:r>
              <a:rPr lang="hr-HR" sz="2400" u="sng" dirty="0" smtClean="0">
                <a:hlinkClick r:id="rId3"/>
              </a:rPr>
              <a:t>kruga</a:t>
            </a:r>
            <a:endParaRPr lang="hr-HR" sz="2400" dirty="0"/>
          </a:p>
        </p:txBody>
      </p:sp>
      <p:sp>
        <p:nvSpPr>
          <p:cNvPr id="6" name="Pravokutnik 5"/>
          <p:cNvSpPr/>
          <p:nvPr/>
        </p:nvSpPr>
        <p:spPr>
          <a:xfrm>
            <a:off x="467544" y="4077072"/>
            <a:ext cx="6390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/>
              <a:t>U praksi se </a:t>
            </a:r>
            <a:r>
              <a:rPr lang="hr-HR" sz="2400" dirty="0" smtClean="0"/>
              <a:t>piše </a:t>
            </a:r>
            <a:r>
              <a:rPr lang="hr-HR" sz="2400" dirty="0"/>
              <a:t>malim grčkim slovom </a:t>
            </a:r>
            <a:r>
              <a:rPr lang="el-GR" sz="2400" dirty="0"/>
              <a:t>π </a:t>
            </a:r>
            <a:r>
              <a:rPr lang="hr-HR" sz="2400" dirty="0"/>
              <a:t>a u </a:t>
            </a:r>
            <a:r>
              <a:rPr lang="hr-HR" sz="2400" dirty="0">
                <a:hlinkClick r:id="rId4" tooltip="Hrvatski jezik"/>
              </a:rPr>
              <a:t>hrvatskom jeziku</a:t>
            </a:r>
            <a:r>
              <a:rPr lang="hr-HR" sz="2400" dirty="0"/>
              <a:t> je pravilno pisati i pi.</a:t>
            </a:r>
          </a:p>
        </p:txBody>
      </p:sp>
      <p:sp>
        <p:nvSpPr>
          <p:cNvPr id="7" name="TekstniOkvir 6"/>
          <p:cNvSpPr txBox="1"/>
          <p:nvPr/>
        </p:nvSpPr>
        <p:spPr>
          <a:xfrm>
            <a:off x="2195736" y="332656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 smtClean="0"/>
              <a:t>SVE O PI</a:t>
            </a:r>
            <a:endParaRPr lang="hr-HR" sz="2400" dirty="0"/>
          </a:p>
        </p:txBody>
      </p:sp>
      <p:pic>
        <p:nvPicPr>
          <p:cNvPr id="1026" name="Picture 2" descr="Dan broja P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404664"/>
            <a:ext cx="2411760" cy="2411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3" y="1124744"/>
            <a:ext cx="61597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</a:t>
            </a:r>
            <a:r>
              <a:rPr lang="fi-FI" sz="2400" dirty="0" smtClean="0"/>
              <a:t>i </a:t>
            </a:r>
            <a:r>
              <a:rPr lang="hr-HR" sz="2400" dirty="0" smtClean="0"/>
              <a:t>se održava </a:t>
            </a:r>
            <a:r>
              <a:rPr lang="fi-FI" sz="2400" dirty="0" smtClean="0"/>
              <a:t> </a:t>
            </a:r>
            <a:r>
              <a:rPr lang="fi-FI" sz="2400" dirty="0">
                <a:solidFill>
                  <a:srgbClr val="FF0000"/>
                </a:solidFill>
              </a:rPr>
              <a:t>14. ožujka</a:t>
            </a:r>
            <a:r>
              <a:rPr lang="fi-FI" sz="2400" dirty="0"/>
              <a:t> </a:t>
            </a:r>
            <a:r>
              <a:rPr lang="hr-HR" sz="2400" dirty="0" smtClean="0"/>
              <a:t>(3 MJESECU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3" name="Pravokutnik 2"/>
          <p:cNvSpPr/>
          <p:nvPr/>
        </p:nvSpPr>
        <p:spPr>
          <a:xfrm>
            <a:off x="251520" y="2060848"/>
            <a:ext cx="6606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/>
              <a:t>Dosadašnji rekord </a:t>
            </a:r>
            <a:r>
              <a:rPr lang="hr-HR" sz="2400" dirty="0" smtClean="0"/>
              <a:t>bio je </a:t>
            </a:r>
            <a:r>
              <a:rPr lang="hr-HR" sz="2400" dirty="0">
                <a:solidFill>
                  <a:srgbClr val="FF0000"/>
                </a:solidFill>
              </a:rPr>
              <a:t>22 bilijuna decimala</a:t>
            </a:r>
            <a:r>
              <a:rPr lang="hr-HR" sz="2400" b="1" dirty="0" smtClean="0"/>
              <a:t>.</a:t>
            </a:r>
            <a:endParaRPr lang="hr-HR" sz="2400" b="1" dirty="0"/>
          </a:p>
        </p:txBody>
      </p:sp>
      <p:sp>
        <p:nvSpPr>
          <p:cNvPr id="4" name="Pravokutnik 3"/>
          <p:cNvSpPr/>
          <p:nvPr/>
        </p:nvSpPr>
        <p:spPr>
          <a:xfrm>
            <a:off x="323528" y="3105835"/>
            <a:ext cx="6534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dirty="0" smtClean="0"/>
              <a:t>Pi je također poznat i kao Arhimedova konstanta</a:t>
            </a:r>
            <a:r>
              <a:rPr lang="vi-VN" dirty="0" smtClean="0"/>
              <a:t> </a:t>
            </a:r>
            <a:endParaRPr lang="hr-HR" dirty="0"/>
          </a:p>
        </p:txBody>
      </p:sp>
      <p:sp>
        <p:nvSpPr>
          <p:cNvPr id="1026" name="AutoShape 2" descr="{\displaystyle P=\pi r^{2}\,\!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28" name="AutoShape 4" descr="{\displaystyle P=\pi r^{2}\,\!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30" name="AutoShape 6" descr="{\displaystyle P=\pi r^{2}\,\!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2771800" y="4149080"/>
          <a:ext cx="3647728" cy="624840"/>
        </p:xfrm>
        <a:graphic>
          <a:graphicData uri="http://schemas.openxmlformats.org/drawingml/2006/table">
            <a:tbl>
              <a:tblPr/>
              <a:tblGrid>
                <a:gridCol w="599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/>
                      </a:r>
                      <a:br>
                        <a:rPr lang="hr-HR" dirty="0"/>
                      </a:br>
                      <a:endParaRPr lang="hr-HR" dirty="0"/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31" name="AutoShape 7" descr="{\displaystyle P=\pi r^{2}\,\!}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033" name="Picture 9" descr="Broj P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4005064"/>
            <a:ext cx="2466975" cy="1857376"/>
          </a:xfrm>
          <a:prstGeom prst="rect">
            <a:avLst/>
          </a:prstGeom>
          <a:noFill/>
        </p:spPr>
      </p:pic>
      <p:sp>
        <p:nvSpPr>
          <p:cNvPr id="12" name="TekstniOkvir 11"/>
          <p:cNvSpPr txBox="1"/>
          <p:nvPr/>
        </p:nvSpPr>
        <p:spPr>
          <a:xfrm>
            <a:off x="395536" y="3933056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Približan broj pi je 3,14</a:t>
            </a:r>
            <a:endParaRPr lang="hr-H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536" y="908721"/>
            <a:ext cx="64624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Pi je iracionalan broj i nemoguće ga je prikazati kao razlomak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084627"/>
            <a:ext cx="9144000" cy="81751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253920" tIns="31740" rIns="0" bIns="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charset="0"/>
                <a:cs typeface="Arial" charset="0"/>
              </a:rPr>
              <a:t>Numerička vrijednost pi zaokružena na 64 decimalna mjesta:</a:t>
            </a:r>
            <a:endParaRPr kumimoji="0" lang="sr-Latn-C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6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charset="0"/>
                <a:cs typeface="Arial" charset="0"/>
              </a:rPr>
              <a:t>π ≈ 3,14159 26535 89793 23846 26433 83279 50288 41971 69399 37510 58209 74944 5923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251520" y="3212976"/>
            <a:ext cx="6606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Konstanta </a:t>
            </a:r>
            <a:r>
              <a:rPr lang="el-GR" dirty="0" smtClean="0"/>
              <a:t>π </a:t>
            </a:r>
            <a:r>
              <a:rPr lang="hr-HR" dirty="0" smtClean="0"/>
              <a:t>je iracionalan broj koji se ne može definirati omjerom dva cijela broja.</a:t>
            </a:r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>
            <a:off x="323528" y="4581128"/>
            <a:ext cx="6534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to je 1761. godine dokazao Johann Heinrich </a:t>
            </a:r>
            <a:r>
              <a:rPr lang="hr-HR" dirty="0" smtClean="0"/>
              <a:t>Lambert.</a:t>
            </a:r>
            <a:endParaRPr lang="hr-HR" dirty="0"/>
          </a:p>
        </p:txBody>
      </p:sp>
      <p:pic>
        <p:nvPicPr>
          <p:cNvPr id="1029" name="Picture 5" descr="BROJ π Izradio: Tomislav Svalina, 7. razred, šk. god / ppt κατέβασμ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996952"/>
            <a:ext cx="2293034" cy="3861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23528" y="1052736"/>
            <a:ext cx="6534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dirty="0" smtClean="0"/>
              <a:t>Zanimljivosti</a:t>
            </a:r>
            <a:r>
              <a:rPr lang="hr-HR" b="1" dirty="0" smtClean="0"/>
              <a:t> vezane za broj Pi </a:t>
            </a:r>
            <a:r>
              <a:rPr lang="hr-HR" dirty="0" smtClean="0"/>
              <a:t>su mnoge pa tako za broj Pi, neki ljudi vjeruju da pi sadržava odgovore na pitanja o beskonačnosti svemira.</a:t>
            </a:r>
            <a:endParaRPr lang="hr-HR" dirty="0"/>
          </a:p>
        </p:txBody>
      </p:sp>
      <p:sp>
        <p:nvSpPr>
          <p:cNvPr id="3" name="Pravokutnik 2"/>
          <p:cNvSpPr/>
          <p:nvPr/>
        </p:nvSpPr>
        <p:spPr>
          <a:xfrm>
            <a:off x="323528" y="3105835"/>
            <a:ext cx="6534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 smtClean="0"/>
              <a:t>Na dan broja </a:t>
            </a:r>
            <a:r>
              <a:rPr lang="el-GR" sz="2400" dirty="0" smtClean="0"/>
              <a:t>π 1879. </a:t>
            </a:r>
            <a:r>
              <a:rPr lang="vi-VN" sz="2400" dirty="0" smtClean="0"/>
              <a:t>godine rođen je Albert Einstein, a 2018. umro Stephen Hawking.</a:t>
            </a:r>
            <a:endParaRPr lang="hr-HR" sz="2400" dirty="0"/>
          </a:p>
        </p:txBody>
      </p:sp>
      <p:pic>
        <p:nvPicPr>
          <p:cNvPr id="17410" name="Picture 2" descr="Dan broja Pi - Osnovna škola Malinska-DubašnicaOsnovna škola  Malinska-Dubašn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284984"/>
            <a:ext cx="2903086" cy="3283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827584" y="1268760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Sve podatke o broju pi uzela sam iz wikipedije.</a:t>
            </a:r>
            <a:endParaRPr lang="hr-HR" dirty="0"/>
          </a:p>
        </p:txBody>
      </p:sp>
      <p:sp>
        <p:nvSpPr>
          <p:cNvPr id="3" name="TekstniOkvir 2"/>
          <p:cNvSpPr txBox="1"/>
          <p:nvPr/>
        </p:nvSpPr>
        <p:spPr>
          <a:xfrm>
            <a:off x="1115616" y="2780928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dirty="0" smtClean="0"/>
              <a:t>KRAJ</a:t>
            </a:r>
            <a:endParaRPr lang="hr-HR" sz="3200" dirty="0"/>
          </a:p>
        </p:txBody>
      </p:sp>
      <p:sp>
        <p:nvSpPr>
          <p:cNvPr id="4" name="TekstniOkvir 3"/>
          <p:cNvSpPr txBox="1"/>
          <p:nvPr/>
        </p:nvSpPr>
        <p:spPr>
          <a:xfrm>
            <a:off x="3707904" y="5085184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Hvala na pažnji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80</TotalTime>
  <Words>207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Georgia</vt:lpstr>
      <vt:lpstr>Times New Roman</vt:lpstr>
      <vt:lpstr>Trebuchet MS</vt:lpstr>
      <vt:lpstr>Wingdings 2</vt:lpstr>
      <vt:lpstr>Urbano</vt:lpstr>
      <vt:lpstr>BROJ PI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Deftones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BROJ PI</dc:title>
  <dc:creator>Dario</dc:creator>
  <cp:lastModifiedBy>Marijana</cp:lastModifiedBy>
  <cp:revision>13</cp:revision>
  <dcterms:created xsi:type="dcterms:W3CDTF">2021-11-14T13:54:51Z</dcterms:created>
  <dcterms:modified xsi:type="dcterms:W3CDTF">2023-03-13T20:58:04Z</dcterms:modified>
</cp:coreProperties>
</file>