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1"/>
  </p:notesMasterIdLst>
  <p:handoutMasterIdLst>
    <p:handoutMasterId r:id="rId12"/>
  </p:handoutMasterIdLst>
  <p:sldIdLst>
    <p:sldId id="266" r:id="rId3"/>
    <p:sldId id="280" r:id="rId4"/>
    <p:sldId id="278" r:id="rId5"/>
    <p:sldId id="281" r:id="rId6"/>
    <p:sldId id="282" r:id="rId7"/>
    <p:sldId id="283" r:id="rId8"/>
    <p:sldId id="284" r:id="rId9"/>
    <p:sldId id="28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8" autoAdjust="0"/>
    <p:restoredTop sz="94660"/>
  </p:normalViewPr>
  <p:slideViewPr>
    <p:cSldViewPr snapToGrid="0">
      <p:cViewPr varScale="1">
        <p:scale>
          <a:sx n="67" d="100"/>
          <a:sy n="67" d="100"/>
        </p:scale>
        <p:origin x="1092" y="56"/>
      </p:cViewPr>
      <p:guideLst/>
    </p:cSldViewPr>
  </p:slideViewPr>
  <p:notesTextViewPr>
    <p:cViewPr>
      <p:scale>
        <a:sx n="1" d="1"/>
        <a:sy n="1" d="1"/>
      </p:scale>
      <p:origin x="0" y="0"/>
    </p:cViewPr>
  </p:notesTextViewPr>
  <p:notesViewPr>
    <p:cSldViewPr snapToGrid="0" showGuides="1">
      <p:cViewPr varScale="1">
        <p:scale>
          <a:sx n="57" d="100"/>
          <a:sy n="57" d="100"/>
        </p:scale>
        <p:origin x="120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C7EC9C-7EE8-4A56-855D-18AC07DBDCAD}" type="datetimeFigureOut">
              <a:rPr lang="ro-RO" smtClean="0"/>
              <a:t>21.04.2023</a:t>
            </a:fld>
            <a:endParaRPr lang="ro-RO" dirty="0"/>
          </a:p>
        </p:txBody>
      </p:sp>
      <p:sp>
        <p:nvSpPr>
          <p:cNvPr id="4" name="Substituent subsol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5" name="Substituent număr diapozitiv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EA21AD-3BA7-4B49-9DF1-2171993A8011}" type="slidenum">
              <a:rPr lang="ro-RO" smtClean="0"/>
              <a:t>‹#›</a:t>
            </a:fld>
            <a:endParaRPr lang="ro-RO" dirty="0"/>
          </a:p>
        </p:txBody>
      </p:sp>
    </p:spTree>
    <p:extLst>
      <p:ext uri="{BB962C8B-B14F-4D97-AF65-F5344CB8AC3E}">
        <p14:creationId xmlns:p14="http://schemas.microsoft.com/office/powerpoint/2010/main" val="3924349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3EC70-F4BB-48E7-ABB8-9B7E359277E1}" type="datetimeFigureOut">
              <a:rPr lang="ro-RO" smtClean="0"/>
              <a:t>21.04.2023</a:t>
            </a:fld>
            <a:endParaRPr lang="ro-RO" dirty="0"/>
          </a:p>
        </p:txBody>
      </p:sp>
      <p:sp>
        <p:nvSpPr>
          <p:cNvPr id="4" name="Substituent imagine diapozitiv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dirty="0"/>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dirty="0"/>
              <a:t>Clic pentru editare stiluri text Coordonator</a:t>
            </a:r>
          </a:p>
          <a:p>
            <a:pPr lvl="1"/>
            <a:r>
              <a:rPr lang="ro-RO" dirty="0"/>
              <a:t>Al doilea nivel</a:t>
            </a:r>
          </a:p>
          <a:p>
            <a:pPr lvl="2"/>
            <a:r>
              <a:rPr lang="ro-RO" dirty="0"/>
              <a:t>Al treilea nivel</a:t>
            </a:r>
          </a:p>
          <a:p>
            <a:pPr lvl="3"/>
            <a:r>
              <a:rPr lang="ro-RO" dirty="0"/>
              <a:t>Al patrulea nivel</a:t>
            </a:r>
          </a:p>
          <a:p>
            <a:pPr lvl="4"/>
            <a:r>
              <a:rPr lang="ro-RO" dirty="0"/>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69046-D62F-49D8-96B7-3C014DC234D7}" type="slidenum">
              <a:rPr lang="ro-RO" smtClean="0"/>
              <a:t>‹#›</a:t>
            </a:fld>
            <a:endParaRPr lang="ro-RO" dirty="0"/>
          </a:p>
        </p:txBody>
      </p:sp>
    </p:spTree>
    <p:extLst>
      <p:ext uri="{BB962C8B-B14F-4D97-AF65-F5344CB8AC3E}">
        <p14:creationId xmlns:p14="http://schemas.microsoft.com/office/powerpoint/2010/main" val="22937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96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C448038D-A533-4232-9027-FA76A8648FFE}" type="datetime1">
              <a:rPr lang="ro-RO" smtClean="0"/>
              <a:t>21.04.2023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33763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D8FA6684-D08A-4996-B2B7-9E8AD2F23263}" type="datetime1">
              <a:rPr lang="ro-RO" smtClean="0"/>
              <a:t>21.04.2023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128978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E6FFA8D6-61CB-47CF-BA93-9D77189827BB}" type="datetime1">
              <a:rPr lang="ro-RO" smtClean="0"/>
              <a:t>21.04.2023</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4895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C764DE79-268F-4C1A-8933-263129D2AF90}" type="datetimeFigureOut">
              <a:rPr lang="en-US" dirty="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686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4C1B7E7D-B1C3-4D38-A3E7-DB661474DFA3}" type="datetime1">
              <a:rPr lang="ro-RO" smtClean="0"/>
              <a:t>21.04.2023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107460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629842" y="2505075"/>
            <a:ext cx="3868340"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4629150" y="2505075"/>
            <a:ext cx="3887391"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01665A98-BAEE-4D67-82E9-CE341A8B1BD7}" type="datetime1">
              <a:rPr lang="ro-RO" smtClean="0"/>
              <a:t>21.04.2023</a:t>
            </a:fld>
            <a:endParaRPr lang="ro-RO" dirty="0"/>
          </a:p>
        </p:txBody>
      </p:sp>
      <p:sp>
        <p:nvSpPr>
          <p:cNvPr id="8" name="Footer Placeholder 7"/>
          <p:cNvSpPr>
            <a:spLocks noGrp="1"/>
          </p:cNvSpPr>
          <p:nvPr>
            <p:ph type="ftr" sz="quarter" idx="11"/>
          </p:nvPr>
        </p:nvSpPr>
        <p:spPr/>
        <p:txBody>
          <a:bodyPr/>
          <a:lstStyle/>
          <a:p>
            <a:endParaRPr lang="ro-RO" dirty="0"/>
          </a:p>
        </p:txBody>
      </p:sp>
      <p:sp>
        <p:nvSpPr>
          <p:cNvPr id="9" name="Slide Number Placeholder 8"/>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269535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C3DF3676-3175-4B01-98B5-6DAE028379AE}" type="datetime1">
              <a:rPr lang="ro-RO" smtClean="0"/>
              <a:t>21.04.2023</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194879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FE93-8C9D-445F-8DF8-8B1CC97CC7C0}" type="datetime1">
              <a:rPr lang="ro-RO" smtClean="0"/>
              <a:t>21.04.2023</a:t>
            </a:fld>
            <a:endParaRPr lang="ro-RO" dirty="0"/>
          </a:p>
        </p:txBody>
      </p:sp>
      <p:sp>
        <p:nvSpPr>
          <p:cNvPr id="3" name="Footer Placeholder 2"/>
          <p:cNvSpPr>
            <a:spLocks noGrp="1"/>
          </p:cNvSpPr>
          <p:nvPr>
            <p:ph type="ftr" sz="quarter" idx="11"/>
          </p:nvPr>
        </p:nvSpPr>
        <p:spPr/>
        <p:txBody>
          <a:bodyPr/>
          <a:lstStyle/>
          <a:p>
            <a:endParaRPr lang="ro-RO" dirty="0"/>
          </a:p>
        </p:txBody>
      </p:sp>
      <p:sp>
        <p:nvSpPr>
          <p:cNvPr id="4" name="Slide Number Placeholder 3"/>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72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10A4EF1E-763C-49B4-B17B-F97011BFC2C2}" type="datetime1">
              <a:rPr lang="ro-RO" smtClean="0"/>
              <a:t>21.04.2023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375145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F0800FDC-A43D-4B5A-B091-F5339D0144BE}" type="datetime1">
              <a:rPr lang="ro-RO" smtClean="0"/>
              <a:t>21.04.2023</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484FD59D-33F1-4A76-843D-E67207CAFE54}" type="slidenum">
              <a:rPr lang="ro-RO" smtClean="0"/>
              <a:t>‹#›</a:t>
            </a:fld>
            <a:endParaRPr lang="ro-RO" dirty="0"/>
          </a:p>
        </p:txBody>
      </p:sp>
    </p:spTree>
    <p:extLst>
      <p:ext uri="{BB962C8B-B14F-4D97-AF65-F5344CB8AC3E}">
        <p14:creationId xmlns:p14="http://schemas.microsoft.com/office/powerpoint/2010/main" val="1396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6F22D-34FA-43A4-B48A-40A230D6062C}" type="datetime1">
              <a:rPr lang="ro-RO" smtClean="0"/>
              <a:t>21.04.2023</a:t>
            </a:fld>
            <a:endParaRPr lang="ro-RO"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FD59D-33F1-4A76-843D-E67207CAFE54}" type="slidenum">
              <a:rPr lang="ro-RO" smtClean="0"/>
              <a:pPr/>
              <a:t>‹#›</a:t>
            </a:fld>
            <a:endParaRPr lang="ro-RO" dirty="0"/>
          </a:p>
        </p:txBody>
      </p:sp>
      <p:grpSp>
        <p:nvGrpSpPr>
          <p:cNvPr id="7" name="Grup 62">
            <a:extLst>
              <a:ext uri="{FF2B5EF4-FFF2-40B4-BE49-F238E27FC236}">
                <a16:creationId xmlns:a16="http://schemas.microsoft.com/office/drawing/2014/main" id="{91E57C43-2003-1F9D-C37F-0D624770BBED}"/>
              </a:ext>
            </a:extLst>
          </p:cNvPr>
          <p:cNvGrpSpPr/>
          <p:nvPr userDrawn="1"/>
        </p:nvGrpSpPr>
        <p:grpSpPr>
          <a:xfrm>
            <a:off x="8342710" y="4051302"/>
            <a:ext cx="723911" cy="2807461"/>
            <a:chOff x="11123612" y="4051301"/>
            <a:chExt cx="965215" cy="2807461"/>
          </a:xfrm>
        </p:grpSpPr>
        <p:sp>
          <p:nvSpPr>
            <p:cNvPr id="8" name="Formă liberă 44">
              <a:extLst>
                <a:ext uri="{FF2B5EF4-FFF2-40B4-BE49-F238E27FC236}">
                  <a16:creationId xmlns:a16="http://schemas.microsoft.com/office/drawing/2014/main" id="{A4301D44-DF8C-BEB1-A8FE-41B54022B0E2}"/>
                </a:ext>
              </a:extLst>
            </p:cNvPr>
            <p:cNvSpPr>
              <a:spLocks/>
            </p:cNvSpPr>
            <p:nvPr userDrawn="1"/>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9" name="Linia 45">
              <a:extLst>
                <a:ext uri="{FF2B5EF4-FFF2-40B4-BE49-F238E27FC236}">
                  <a16:creationId xmlns:a16="http://schemas.microsoft.com/office/drawing/2014/main" id="{85610DCF-4193-DD8F-D9DA-2A1E2F3CC8EA}"/>
                </a:ext>
              </a:extLst>
            </p:cNvPr>
            <p:cNvSpPr>
              <a:spLocks noChangeShapeType="1"/>
            </p:cNvSpPr>
            <p:nvPr userDrawn="1"/>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10" name="Formă liberă 46">
              <a:extLst>
                <a:ext uri="{FF2B5EF4-FFF2-40B4-BE49-F238E27FC236}">
                  <a16:creationId xmlns:a16="http://schemas.microsoft.com/office/drawing/2014/main" id="{8AAA5E90-038E-759B-E4DA-6A6A44CCEDF0}"/>
                </a:ext>
              </a:extLst>
            </p:cNvPr>
            <p:cNvSpPr>
              <a:spLocks/>
            </p:cNvSpPr>
            <p:nvPr userDrawn="1"/>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1" name="Formă liberă 47">
              <a:extLst>
                <a:ext uri="{FF2B5EF4-FFF2-40B4-BE49-F238E27FC236}">
                  <a16:creationId xmlns:a16="http://schemas.microsoft.com/office/drawing/2014/main" id="{83102933-D1A2-0553-EDD9-E74B37683B3E}"/>
                </a:ext>
              </a:extLst>
            </p:cNvPr>
            <p:cNvSpPr>
              <a:spLocks/>
            </p:cNvSpPr>
            <p:nvPr userDrawn="1"/>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2" name="Formă liberă 48">
              <a:extLst>
                <a:ext uri="{FF2B5EF4-FFF2-40B4-BE49-F238E27FC236}">
                  <a16:creationId xmlns:a16="http://schemas.microsoft.com/office/drawing/2014/main" id="{4AB325DF-5320-79DA-8314-F6888F59F56F}"/>
                </a:ext>
              </a:extLst>
            </p:cNvPr>
            <p:cNvSpPr>
              <a:spLocks/>
            </p:cNvSpPr>
            <p:nvPr userDrawn="1"/>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3" name="Formă liberă 49">
              <a:extLst>
                <a:ext uri="{FF2B5EF4-FFF2-40B4-BE49-F238E27FC236}">
                  <a16:creationId xmlns:a16="http://schemas.microsoft.com/office/drawing/2014/main" id="{DFAF23F5-3223-5E57-6820-C1387C3B7CEA}"/>
                </a:ext>
              </a:extLst>
            </p:cNvPr>
            <p:cNvSpPr>
              <a:spLocks/>
            </p:cNvSpPr>
            <p:nvPr userDrawn="1"/>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4" name="Formă liberă 10">
              <a:extLst>
                <a:ext uri="{FF2B5EF4-FFF2-40B4-BE49-F238E27FC236}">
                  <a16:creationId xmlns:a16="http://schemas.microsoft.com/office/drawing/2014/main" id="{805FB284-8486-4F70-C9BA-090491176022}"/>
                </a:ext>
              </a:extLst>
            </p:cNvPr>
            <p:cNvSpPr>
              <a:spLocks/>
            </p:cNvSpPr>
            <p:nvPr userDrawn="1"/>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5" name="Formă liberă 16">
              <a:extLst>
                <a:ext uri="{FF2B5EF4-FFF2-40B4-BE49-F238E27FC236}">
                  <a16:creationId xmlns:a16="http://schemas.microsoft.com/office/drawing/2014/main" id="{1947B0FB-DF6C-ACE2-5F80-549FC04BA2AF}"/>
                </a:ext>
              </a:extLst>
            </p:cNvPr>
            <p:cNvSpPr>
              <a:spLocks/>
            </p:cNvSpPr>
            <p:nvPr userDrawn="1"/>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16" name="Formă liberă 18">
              <a:extLst>
                <a:ext uri="{FF2B5EF4-FFF2-40B4-BE49-F238E27FC236}">
                  <a16:creationId xmlns:a16="http://schemas.microsoft.com/office/drawing/2014/main" id="{EF87D0EC-CF22-04C2-38DC-904C8E6CFE12}"/>
                </a:ext>
              </a:extLst>
            </p:cNvPr>
            <p:cNvSpPr>
              <a:spLocks/>
            </p:cNvSpPr>
            <p:nvPr userDrawn="1"/>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o-RO" sz="1800" dirty="0"/>
            </a:p>
          </p:txBody>
        </p:sp>
      </p:grpSp>
      <p:grpSp>
        <p:nvGrpSpPr>
          <p:cNvPr id="17" name="Grup 61">
            <a:extLst>
              <a:ext uri="{FF2B5EF4-FFF2-40B4-BE49-F238E27FC236}">
                <a16:creationId xmlns:a16="http://schemas.microsoft.com/office/drawing/2014/main" id="{EC7BA5FC-A076-2DDE-B193-C726CFD98709}"/>
              </a:ext>
            </a:extLst>
          </p:cNvPr>
          <p:cNvGrpSpPr/>
          <p:nvPr userDrawn="1"/>
        </p:nvGrpSpPr>
        <p:grpSpPr>
          <a:xfrm>
            <a:off x="33338" y="1370014"/>
            <a:ext cx="898922" cy="5487987"/>
            <a:chOff x="44450" y="1370013"/>
            <a:chExt cx="1198563" cy="5487987"/>
          </a:xfrm>
        </p:grpSpPr>
        <p:sp>
          <p:nvSpPr>
            <p:cNvPr id="18" name="Formă liberă 5">
              <a:extLst>
                <a:ext uri="{FF2B5EF4-FFF2-40B4-BE49-F238E27FC236}">
                  <a16:creationId xmlns:a16="http://schemas.microsoft.com/office/drawing/2014/main" id="{5BE88381-E518-EFD5-5F4F-5A953960B72F}"/>
                </a:ext>
              </a:extLst>
            </p:cNvPr>
            <p:cNvSpPr>
              <a:spLocks/>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19" name="Linia 6">
              <a:extLst>
                <a:ext uri="{FF2B5EF4-FFF2-40B4-BE49-F238E27FC236}">
                  <a16:creationId xmlns:a16="http://schemas.microsoft.com/office/drawing/2014/main" id="{AD0B2DD9-C527-D0D0-1B6B-01FF54886849}"/>
                </a:ext>
              </a:extLst>
            </p:cNvPr>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20" name="Formă liberă 7">
              <a:extLst>
                <a:ext uri="{FF2B5EF4-FFF2-40B4-BE49-F238E27FC236}">
                  <a16:creationId xmlns:a16="http://schemas.microsoft.com/office/drawing/2014/main" id="{484CCB34-4166-E116-7E41-D535A1F761C0}"/>
                </a:ext>
              </a:extLst>
            </p:cNvPr>
            <p:cNvSpPr>
              <a:spLocks/>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1" name="Formă liberă 8">
              <a:extLst>
                <a:ext uri="{FF2B5EF4-FFF2-40B4-BE49-F238E27FC236}">
                  <a16:creationId xmlns:a16="http://schemas.microsoft.com/office/drawing/2014/main" id="{52DCF283-6464-6018-1A28-FFD37BC39E58}"/>
                </a:ext>
              </a:extLst>
            </p:cNvPr>
            <p:cNvSpPr>
              <a:spLocks/>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2" name="Formă liberă 12">
              <a:extLst>
                <a:ext uri="{FF2B5EF4-FFF2-40B4-BE49-F238E27FC236}">
                  <a16:creationId xmlns:a16="http://schemas.microsoft.com/office/drawing/2014/main" id="{26D5C3C2-AB02-2500-EF72-E6E990DABF9F}"/>
                </a:ext>
              </a:extLst>
            </p:cNvPr>
            <p:cNvSpPr>
              <a:spLocks/>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3" name="Formă liberă 13">
              <a:extLst>
                <a:ext uri="{FF2B5EF4-FFF2-40B4-BE49-F238E27FC236}">
                  <a16:creationId xmlns:a16="http://schemas.microsoft.com/office/drawing/2014/main" id="{0BDB8F88-FE1F-89A2-82B5-3DE5125D7404}"/>
                </a:ext>
              </a:extLst>
            </p:cNvPr>
            <p:cNvSpPr>
              <a:spLocks/>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4" name="Formă liberă 14">
              <a:extLst>
                <a:ext uri="{FF2B5EF4-FFF2-40B4-BE49-F238E27FC236}">
                  <a16:creationId xmlns:a16="http://schemas.microsoft.com/office/drawing/2014/main" id="{3B2D9086-0916-E43C-EE42-03A90F67D57F}"/>
                </a:ext>
              </a:extLst>
            </p:cNvPr>
            <p:cNvSpPr>
              <a:spLocks/>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5" name="Formă liberă 15">
              <a:extLst>
                <a:ext uri="{FF2B5EF4-FFF2-40B4-BE49-F238E27FC236}">
                  <a16:creationId xmlns:a16="http://schemas.microsoft.com/office/drawing/2014/main" id="{C2FB5BAC-1D1A-1866-06B0-D2EADBB2F982}"/>
                </a:ext>
              </a:extLst>
            </p:cNvPr>
            <p:cNvSpPr>
              <a:spLocks/>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26" name="Linia 14">
              <a:extLst>
                <a:ext uri="{FF2B5EF4-FFF2-40B4-BE49-F238E27FC236}">
                  <a16:creationId xmlns:a16="http://schemas.microsoft.com/office/drawing/2014/main" id="{EF36501D-EB5D-5D48-1CF3-95CAB1B48D59}"/>
                </a:ext>
              </a:extLst>
            </p:cNvPr>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27" name="Formă liberă 17">
              <a:extLst>
                <a:ext uri="{FF2B5EF4-FFF2-40B4-BE49-F238E27FC236}">
                  <a16:creationId xmlns:a16="http://schemas.microsoft.com/office/drawing/2014/main" id="{E7350A9E-D5EC-9EF6-A212-43D374AB4341}"/>
                </a:ext>
              </a:extLst>
            </p:cNvPr>
            <p:cNvSpPr>
              <a:spLocks/>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8" name="Formă liberă 18">
              <a:extLst>
                <a:ext uri="{FF2B5EF4-FFF2-40B4-BE49-F238E27FC236}">
                  <a16:creationId xmlns:a16="http://schemas.microsoft.com/office/drawing/2014/main" id="{4B89E81F-1F88-F31F-A831-EAD0152B17BC}"/>
                </a:ext>
              </a:extLst>
            </p:cNvPr>
            <p:cNvSpPr>
              <a:spLocks/>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29" name="Formă liberă 19">
              <a:extLst>
                <a:ext uri="{FF2B5EF4-FFF2-40B4-BE49-F238E27FC236}">
                  <a16:creationId xmlns:a16="http://schemas.microsoft.com/office/drawing/2014/main" id="{30CFBCAB-42A5-B1FE-209B-8CBA95A31D08}"/>
                </a:ext>
              </a:extLst>
            </p:cNvPr>
            <p:cNvSpPr>
              <a:spLocks/>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0" name="Formă liberă 20">
              <a:extLst>
                <a:ext uri="{FF2B5EF4-FFF2-40B4-BE49-F238E27FC236}">
                  <a16:creationId xmlns:a16="http://schemas.microsoft.com/office/drawing/2014/main" id="{142E1177-2335-E64F-4941-5C71D4B0546C}"/>
                </a:ext>
              </a:extLst>
            </p:cNvPr>
            <p:cNvSpPr>
              <a:spLocks/>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1" name="Formă liberă 21">
              <a:extLst>
                <a:ext uri="{FF2B5EF4-FFF2-40B4-BE49-F238E27FC236}">
                  <a16:creationId xmlns:a16="http://schemas.microsoft.com/office/drawing/2014/main" id="{11B74135-A858-C74C-F13E-A6FAD2E6B8E3}"/>
                </a:ext>
              </a:extLst>
            </p:cNvPr>
            <p:cNvSpPr>
              <a:spLocks/>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2" name="Formă liberă 22">
              <a:extLst>
                <a:ext uri="{FF2B5EF4-FFF2-40B4-BE49-F238E27FC236}">
                  <a16:creationId xmlns:a16="http://schemas.microsoft.com/office/drawing/2014/main" id="{B5D780A0-D608-DEC4-9131-BD0B2155CE75}"/>
                </a:ext>
              </a:extLst>
            </p:cNvPr>
            <p:cNvSpPr>
              <a:spLocks/>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3" name="Formă liberă 23">
              <a:extLst>
                <a:ext uri="{FF2B5EF4-FFF2-40B4-BE49-F238E27FC236}">
                  <a16:creationId xmlns:a16="http://schemas.microsoft.com/office/drawing/2014/main" id="{999BD901-953E-C006-5D4B-AF142F71D8B1}"/>
                </a:ext>
              </a:extLst>
            </p:cNvPr>
            <p:cNvSpPr>
              <a:spLocks/>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4" name="Formă liberă 24">
              <a:extLst>
                <a:ext uri="{FF2B5EF4-FFF2-40B4-BE49-F238E27FC236}">
                  <a16:creationId xmlns:a16="http://schemas.microsoft.com/office/drawing/2014/main" id="{2A26D39D-6B35-7EDB-3C5E-0846E6582F3C}"/>
                </a:ext>
              </a:extLst>
            </p:cNvPr>
            <p:cNvSpPr>
              <a:spLocks/>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35" name="Linia 27">
              <a:extLst>
                <a:ext uri="{FF2B5EF4-FFF2-40B4-BE49-F238E27FC236}">
                  <a16:creationId xmlns:a16="http://schemas.microsoft.com/office/drawing/2014/main" id="{DA124969-FBC8-221C-E8B9-E2EC9D7CA757}"/>
                </a:ext>
              </a:extLst>
            </p:cNvPr>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36" name="Formă liberă 26">
              <a:extLst>
                <a:ext uri="{FF2B5EF4-FFF2-40B4-BE49-F238E27FC236}">
                  <a16:creationId xmlns:a16="http://schemas.microsoft.com/office/drawing/2014/main" id="{1B4083CA-951F-50DF-B410-ACF9AB407D8A}"/>
                </a:ext>
              </a:extLst>
            </p:cNvPr>
            <p:cNvSpPr>
              <a:spLocks/>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ro-RO" sz="1800" dirty="0"/>
            </a:p>
          </p:txBody>
        </p:sp>
        <p:grpSp>
          <p:nvGrpSpPr>
            <p:cNvPr id="37" name="Grup 27">
              <a:extLst>
                <a:ext uri="{FF2B5EF4-FFF2-40B4-BE49-F238E27FC236}">
                  <a16:creationId xmlns:a16="http://schemas.microsoft.com/office/drawing/2014/main" id="{95F72BD2-CFE4-7B09-66FE-D50655BBF9A8}"/>
                </a:ext>
              </a:extLst>
            </p:cNvPr>
            <p:cNvGrpSpPr/>
            <p:nvPr userDrawn="1"/>
          </p:nvGrpSpPr>
          <p:grpSpPr>
            <a:xfrm rot="21049918">
              <a:off x="516851" y="3319634"/>
              <a:ext cx="682233" cy="504823"/>
              <a:chOff x="452438" y="3540125"/>
              <a:chExt cx="750888" cy="555625"/>
            </a:xfrm>
          </p:grpSpPr>
          <p:sp>
            <p:nvSpPr>
              <p:cNvPr id="60" name="Formă liberă 28">
                <a:extLst>
                  <a:ext uri="{FF2B5EF4-FFF2-40B4-BE49-F238E27FC236}">
                    <a16:creationId xmlns:a16="http://schemas.microsoft.com/office/drawing/2014/main" id="{6D962AC6-C861-39C4-19CC-49998158F23D}"/>
                  </a:ext>
                </a:extLst>
              </p:cNvPr>
              <p:cNvSpPr>
                <a:spLocks/>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61" name="Formă liberă 29">
                <a:extLst>
                  <a:ext uri="{FF2B5EF4-FFF2-40B4-BE49-F238E27FC236}">
                    <a16:creationId xmlns:a16="http://schemas.microsoft.com/office/drawing/2014/main" id="{C8BBB139-E8F6-75AB-ABAA-0BC1F7B92F36}"/>
                  </a:ext>
                </a:extLst>
              </p:cNvPr>
              <p:cNvSpPr>
                <a:spLocks/>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grpSp>
        <p:sp>
          <p:nvSpPr>
            <p:cNvPr id="38" name="Oval 37">
              <a:extLst>
                <a:ext uri="{FF2B5EF4-FFF2-40B4-BE49-F238E27FC236}">
                  <a16:creationId xmlns:a16="http://schemas.microsoft.com/office/drawing/2014/main" id="{C31C0DF0-2071-5A85-79F1-BAAC28553268}"/>
                </a:ext>
              </a:extLst>
            </p:cNvPr>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39" name="Formă liberă 31">
              <a:extLst>
                <a:ext uri="{FF2B5EF4-FFF2-40B4-BE49-F238E27FC236}">
                  <a16:creationId xmlns:a16="http://schemas.microsoft.com/office/drawing/2014/main" id="{A6927231-CE63-C31E-3798-F1CA444E2A61}"/>
                </a:ext>
              </a:extLst>
            </p:cNvPr>
            <p:cNvSpPr>
              <a:spLocks/>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0" name="Formă liberă 32">
              <a:extLst>
                <a:ext uri="{FF2B5EF4-FFF2-40B4-BE49-F238E27FC236}">
                  <a16:creationId xmlns:a16="http://schemas.microsoft.com/office/drawing/2014/main" id="{C45109D9-AD9B-DAF6-243B-BC9C57B56EC9}"/>
                </a:ext>
              </a:extLst>
            </p:cNvPr>
            <p:cNvSpPr>
              <a:spLocks/>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1" name="Formă liberă 33">
              <a:extLst>
                <a:ext uri="{FF2B5EF4-FFF2-40B4-BE49-F238E27FC236}">
                  <a16:creationId xmlns:a16="http://schemas.microsoft.com/office/drawing/2014/main" id="{3D78F3DF-64B5-DC7B-6527-78E77A3904C6}"/>
                </a:ext>
              </a:extLst>
            </p:cNvPr>
            <p:cNvSpPr>
              <a:spLocks/>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2" name="Formă liberă 38">
              <a:extLst>
                <a:ext uri="{FF2B5EF4-FFF2-40B4-BE49-F238E27FC236}">
                  <a16:creationId xmlns:a16="http://schemas.microsoft.com/office/drawing/2014/main" id="{B782D678-9209-DB48-A393-D14CD3591BCA}"/>
                </a:ext>
              </a:extLst>
            </p:cNvPr>
            <p:cNvSpPr>
              <a:spLocks/>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3" name="Formă liberă 39">
              <a:extLst>
                <a:ext uri="{FF2B5EF4-FFF2-40B4-BE49-F238E27FC236}">
                  <a16:creationId xmlns:a16="http://schemas.microsoft.com/office/drawing/2014/main" id="{5F878FAB-C71E-D1A7-43B1-2E015B66C41E}"/>
                </a:ext>
              </a:extLst>
            </p:cNvPr>
            <p:cNvSpPr>
              <a:spLocks/>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4" name="Formă liberă 40">
              <a:extLst>
                <a:ext uri="{FF2B5EF4-FFF2-40B4-BE49-F238E27FC236}">
                  <a16:creationId xmlns:a16="http://schemas.microsoft.com/office/drawing/2014/main" id="{EBC3D507-2E1F-AF06-6E9D-C7F0622BAEDB}"/>
                </a:ext>
              </a:extLst>
            </p:cNvPr>
            <p:cNvSpPr>
              <a:spLocks/>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5" name="Oval 33">
              <a:extLst>
                <a:ext uri="{FF2B5EF4-FFF2-40B4-BE49-F238E27FC236}">
                  <a16:creationId xmlns:a16="http://schemas.microsoft.com/office/drawing/2014/main" id="{E75E64CD-66CF-B2E9-AF83-A38FEBEADB3A}"/>
                </a:ext>
              </a:extLst>
            </p:cNvPr>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46" name="Formă liberă 18">
              <a:extLst>
                <a:ext uri="{FF2B5EF4-FFF2-40B4-BE49-F238E27FC236}">
                  <a16:creationId xmlns:a16="http://schemas.microsoft.com/office/drawing/2014/main" id="{0027F763-4D3D-7EA4-4A32-8F011948E49B}"/>
                </a:ext>
              </a:extLst>
            </p:cNvPr>
            <p:cNvSpPr>
              <a:spLocks/>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o-RO" sz="1800" dirty="0"/>
            </a:p>
          </p:txBody>
        </p:sp>
        <p:grpSp>
          <p:nvGrpSpPr>
            <p:cNvPr id="47" name="Grup 48">
              <a:extLst>
                <a:ext uri="{FF2B5EF4-FFF2-40B4-BE49-F238E27FC236}">
                  <a16:creationId xmlns:a16="http://schemas.microsoft.com/office/drawing/2014/main" id="{194C645A-3E75-7B88-20A8-22D0730B4199}"/>
                </a:ext>
              </a:extLst>
            </p:cNvPr>
            <p:cNvGrpSpPr/>
            <p:nvPr userDrawn="1"/>
          </p:nvGrpSpPr>
          <p:grpSpPr>
            <a:xfrm>
              <a:off x="603252" y="4833897"/>
              <a:ext cx="607348" cy="609642"/>
              <a:chOff x="2051052" y="5522596"/>
              <a:chExt cx="892175" cy="895542"/>
            </a:xfrm>
          </p:grpSpPr>
          <p:sp>
            <p:nvSpPr>
              <p:cNvPr id="54" name="Formă liberă 5">
                <a:extLst>
                  <a:ext uri="{FF2B5EF4-FFF2-40B4-BE49-F238E27FC236}">
                    <a16:creationId xmlns:a16="http://schemas.microsoft.com/office/drawing/2014/main" id="{0D26409A-E94A-76F5-7922-C081B8B885DF}"/>
                  </a:ext>
                </a:extLst>
              </p:cNvPr>
              <p:cNvSpPr>
                <a:spLocks/>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55" name="Linia 6">
                <a:extLst>
                  <a:ext uri="{FF2B5EF4-FFF2-40B4-BE49-F238E27FC236}">
                    <a16:creationId xmlns:a16="http://schemas.microsoft.com/office/drawing/2014/main" id="{DD0D2A10-2E3A-F8EF-AEB4-21F47DB119D2}"/>
                  </a:ext>
                </a:extLst>
              </p:cNvPr>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56" name="Formă liberă 32">
                <a:extLst>
                  <a:ext uri="{FF2B5EF4-FFF2-40B4-BE49-F238E27FC236}">
                    <a16:creationId xmlns:a16="http://schemas.microsoft.com/office/drawing/2014/main" id="{BF348830-7A5E-BB0A-C47C-DD5D377339C7}"/>
                  </a:ext>
                </a:extLst>
              </p:cNvPr>
              <p:cNvSpPr>
                <a:spLocks/>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57" name="Formă liberă 33">
                <a:extLst>
                  <a:ext uri="{FF2B5EF4-FFF2-40B4-BE49-F238E27FC236}">
                    <a16:creationId xmlns:a16="http://schemas.microsoft.com/office/drawing/2014/main" id="{BB3AEC59-7597-981B-2AE3-0B651FCFFFA7}"/>
                  </a:ext>
                </a:extLst>
              </p:cNvPr>
              <p:cNvSpPr>
                <a:spLocks/>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o-RO" sz="1800" dirty="0"/>
              </a:p>
            </p:txBody>
          </p:sp>
          <p:sp>
            <p:nvSpPr>
              <p:cNvPr id="58" name="Formă liberă 32">
                <a:extLst>
                  <a:ext uri="{FF2B5EF4-FFF2-40B4-BE49-F238E27FC236}">
                    <a16:creationId xmlns:a16="http://schemas.microsoft.com/office/drawing/2014/main" id="{624403AB-721A-9B46-BAA6-E455862F6FBB}"/>
                  </a:ext>
                </a:extLst>
              </p:cNvPr>
              <p:cNvSpPr>
                <a:spLocks/>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59" name="Oval 58">
                <a:extLst>
                  <a:ext uri="{FF2B5EF4-FFF2-40B4-BE49-F238E27FC236}">
                    <a16:creationId xmlns:a16="http://schemas.microsoft.com/office/drawing/2014/main" id="{BA92EE71-F884-A42E-D797-A0261C6E5FEC}"/>
                  </a:ext>
                </a:extLst>
              </p:cNvPr>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sz="1800" dirty="0"/>
              </a:p>
            </p:txBody>
          </p:sp>
        </p:grpSp>
        <p:grpSp>
          <p:nvGrpSpPr>
            <p:cNvPr id="48" name="Grup 55">
              <a:extLst>
                <a:ext uri="{FF2B5EF4-FFF2-40B4-BE49-F238E27FC236}">
                  <a16:creationId xmlns:a16="http://schemas.microsoft.com/office/drawing/2014/main" id="{38D19CBF-60F9-C66A-3560-C4265B8EDD89}"/>
                </a:ext>
              </a:extLst>
            </p:cNvPr>
            <p:cNvGrpSpPr/>
            <p:nvPr userDrawn="1"/>
          </p:nvGrpSpPr>
          <p:grpSpPr>
            <a:xfrm rot="19876682">
              <a:off x="80098" y="1916305"/>
              <a:ext cx="878030" cy="874332"/>
              <a:chOff x="4277517" y="3752400"/>
              <a:chExt cx="1154448" cy="1149586"/>
            </a:xfrm>
          </p:grpSpPr>
          <p:sp>
            <p:nvSpPr>
              <p:cNvPr id="49" name="Formă liberă 56">
                <a:extLst>
                  <a:ext uri="{FF2B5EF4-FFF2-40B4-BE49-F238E27FC236}">
                    <a16:creationId xmlns:a16="http://schemas.microsoft.com/office/drawing/2014/main" id="{BE33F87F-6AE3-3D58-CD50-D7585CDADAAA}"/>
                  </a:ext>
                </a:extLst>
              </p:cNvPr>
              <p:cNvSpPr>
                <a:spLocks/>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50" name="Formă liberă 35">
                <a:extLst>
                  <a:ext uri="{FF2B5EF4-FFF2-40B4-BE49-F238E27FC236}">
                    <a16:creationId xmlns:a16="http://schemas.microsoft.com/office/drawing/2014/main" id="{39F47A3F-1426-7C41-2404-767A0F529BA1}"/>
                  </a:ext>
                </a:extLst>
              </p:cNvPr>
              <p:cNvSpPr>
                <a:spLocks/>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51" name="Formă liberă 41">
                <a:extLst>
                  <a:ext uri="{FF2B5EF4-FFF2-40B4-BE49-F238E27FC236}">
                    <a16:creationId xmlns:a16="http://schemas.microsoft.com/office/drawing/2014/main" id="{28A28654-A10A-C3F8-ADD2-EB2CBF0D112C}"/>
                  </a:ext>
                </a:extLst>
              </p:cNvPr>
              <p:cNvSpPr>
                <a:spLocks/>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52" name="Formă liberă 41">
                <a:extLst>
                  <a:ext uri="{FF2B5EF4-FFF2-40B4-BE49-F238E27FC236}">
                    <a16:creationId xmlns:a16="http://schemas.microsoft.com/office/drawing/2014/main" id="{52DF6EED-603D-32E2-D9DB-895E5F87DC23}"/>
                  </a:ext>
                </a:extLst>
              </p:cNvPr>
              <p:cNvSpPr>
                <a:spLocks/>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o-RO" sz="1800" dirty="0"/>
              </a:p>
            </p:txBody>
          </p:sp>
          <p:sp>
            <p:nvSpPr>
              <p:cNvPr id="53" name="Formă liberă 42">
                <a:extLst>
                  <a:ext uri="{FF2B5EF4-FFF2-40B4-BE49-F238E27FC236}">
                    <a16:creationId xmlns:a16="http://schemas.microsoft.com/office/drawing/2014/main" id="{438EED2B-9E7B-0999-8CD3-23A573E6AA96}"/>
                  </a:ext>
                </a:extLst>
              </p:cNvPr>
              <p:cNvSpPr>
                <a:spLocks/>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ro-RO" sz="1800" dirty="0"/>
              </a:p>
            </p:txBody>
          </p:sp>
        </p:grpSp>
      </p:grpSp>
    </p:spTree>
    <p:extLst>
      <p:ext uri="{BB962C8B-B14F-4D97-AF65-F5344CB8AC3E}">
        <p14:creationId xmlns:p14="http://schemas.microsoft.com/office/powerpoint/2010/main" val="3770147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easter_128582618_1000.jpg">
            <a:extLst>
              <a:ext uri="{FF2B5EF4-FFF2-40B4-BE49-F238E27FC236}">
                <a16:creationId xmlns:a16="http://schemas.microsoft.com/office/drawing/2014/main" id="{98238ECC-50C6-FC84-9FB4-E5D2FFB6A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u 1"/>
          <p:cNvSpPr>
            <a:spLocks noGrp="1"/>
          </p:cNvSpPr>
          <p:nvPr>
            <p:ph type="ctrTitle"/>
          </p:nvPr>
        </p:nvSpPr>
        <p:spPr>
          <a:xfrm>
            <a:off x="0" y="827767"/>
            <a:ext cx="5762623" cy="2651760"/>
          </a:xfrm>
        </p:spPr>
        <p:txBody>
          <a:bodyPr>
            <a:normAutofit/>
          </a:bodyPr>
          <a:lstStyle/>
          <a:p>
            <a: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t>TRADITIONAL </a:t>
            </a:r>
            <a:b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br>
            <a: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t>EASTER RECIPES </a:t>
            </a:r>
            <a:b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br>
            <a: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t>IN ROMANIA</a:t>
            </a:r>
            <a:br>
              <a:rPr lang="en-US" sz="3600" b="1" dirty="0">
                <a:ln w="13462">
                  <a:solidFill>
                    <a:schemeClr val="bg1"/>
                  </a:solidFill>
                  <a:prstDash val="solid"/>
                </a:ln>
                <a:solidFill>
                  <a:srgbClr val="C00000"/>
                </a:solidFill>
                <a:effectLst>
                  <a:outerShdw dist="38100" dir="2700000" algn="bl" rotWithShape="0">
                    <a:schemeClr val="accent5"/>
                  </a:outerShdw>
                </a:effectLst>
                <a:latin typeface="Century Schoolbook"/>
              </a:rPr>
            </a:br>
            <a:endParaRPr lang="ro-RO" sz="36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6" name="Picture 4">
            <a:extLst>
              <a:ext uri="{FF2B5EF4-FFF2-40B4-BE49-F238E27FC236}">
                <a16:creationId xmlns:a16="http://schemas.microsoft.com/office/drawing/2014/main" id="{998794CC-1574-46F2-872E-C8C190E12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84258"/>
            <a:ext cx="3267075" cy="1038225"/>
          </a:xfrm>
          <a:prstGeom prst="rect">
            <a:avLst/>
          </a:prstGeom>
          <a:noFill/>
          <a:extLst>
            <a:ext uri="{909E8E84-426E-40DD-AFC4-6F175D3DCCD1}">
              <a14:hiddenFill xmlns:a14="http://schemas.microsoft.com/office/drawing/2010/main">
                <a:solidFill>
                  <a:srgbClr val="FFFFFF"/>
                </a:solidFill>
              </a14:hiddenFill>
            </a:ext>
          </a:extLst>
        </p:spPr>
      </p:pic>
      <p:sp>
        <p:nvSpPr>
          <p:cNvPr id="8" name="CasetăText 7">
            <a:extLst>
              <a:ext uri="{FF2B5EF4-FFF2-40B4-BE49-F238E27FC236}">
                <a16:creationId xmlns:a16="http://schemas.microsoft.com/office/drawing/2014/main" id="{58077C99-0216-4E00-8428-5EFBBBB289B5}"/>
              </a:ext>
            </a:extLst>
          </p:cNvPr>
          <p:cNvSpPr txBox="1"/>
          <p:nvPr/>
        </p:nvSpPr>
        <p:spPr>
          <a:xfrm>
            <a:off x="-1066800" y="3283190"/>
            <a:ext cx="8610600" cy="1323439"/>
          </a:xfrm>
          <a:prstGeom prst="rect">
            <a:avLst/>
          </a:prstGeom>
          <a:noFill/>
        </p:spPr>
        <p:txBody>
          <a:bodyPr wrap="square">
            <a:spAutoFit/>
          </a:bodyPr>
          <a:lstStyle/>
          <a:p>
            <a:pPr algn="ctr">
              <a:spcBef>
                <a:spcPts val="10"/>
              </a:spcBef>
            </a:pPr>
            <a:r>
              <a:rPr lang="en-US" sz="2000" b="1" dirty="0">
                <a:solidFill>
                  <a:srgbClr val="002060"/>
                </a:solidFill>
                <a:latin typeface="Arial" panose="020B0604020202020204" pitchFamily="34" charset="0"/>
                <a:cs typeface="Arial" panose="020B0604020202020204" pitchFamily="34" charset="0"/>
              </a:rPr>
              <a:t>Presentation made by 7</a:t>
            </a:r>
            <a:r>
              <a:rPr lang="en-US" sz="2000" b="1" baseline="30000" dirty="0">
                <a:solidFill>
                  <a:srgbClr val="002060"/>
                </a:solidFill>
                <a:latin typeface="Arial" panose="020B0604020202020204" pitchFamily="34" charset="0"/>
                <a:cs typeface="Arial" panose="020B0604020202020204" pitchFamily="34" charset="0"/>
              </a:rPr>
              <a:t>th</a:t>
            </a:r>
            <a:r>
              <a:rPr lang="en-US" sz="2000" b="1" dirty="0">
                <a:solidFill>
                  <a:srgbClr val="002060"/>
                </a:solidFill>
                <a:latin typeface="Arial" panose="020B0604020202020204" pitchFamily="34" charset="0"/>
                <a:cs typeface="Arial" panose="020B0604020202020204" pitchFamily="34" charset="0"/>
              </a:rPr>
              <a:t> grade students</a:t>
            </a:r>
          </a:p>
          <a:p>
            <a:pPr algn="ctr">
              <a:spcBef>
                <a:spcPts val="10"/>
              </a:spcBef>
            </a:pPr>
            <a:endParaRPr lang="en-US" sz="2000" b="1" dirty="0">
              <a:solidFill>
                <a:srgbClr val="002060"/>
              </a:solidFill>
              <a:latin typeface="Arial" panose="020B0604020202020204" pitchFamily="34" charset="0"/>
              <a:cs typeface="Arial" panose="020B0604020202020204" pitchFamily="34" charset="0"/>
            </a:endParaRPr>
          </a:p>
          <a:p>
            <a:pPr algn="ctr"/>
            <a:r>
              <a:rPr lang="en-GB" sz="2000" b="1" dirty="0">
                <a:solidFill>
                  <a:srgbClr val="002060"/>
                </a:solidFill>
                <a:latin typeface="Arial" panose="020B0604020202020204" pitchFamily="34" charset="0"/>
                <a:cs typeface="Arial" panose="020B0604020202020204" pitchFamily="34" charset="0"/>
              </a:rPr>
              <a:t>SCOALA GIMNAZIALA “I. L. CARAGIALE”</a:t>
            </a:r>
          </a:p>
          <a:p>
            <a:pPr algn="ctr"/>
            <a:r>
              <a:rPr lang="en-GB" sz="2000" b="1" dirty="0">
                <a:solidFill>
                  <a:srgbClr val="002060"/>
                </a:solidFill>
                <a:latin typeface="Arial" panose="020B0604020202020204" pitchFamily="34" charset="0"/>
                <a:cs typeface="Arial" panose="020B0604020202020204" pitchFamily="34" charset="0"/>
              </a:rPr>
              <a:t>MEDGIDIA - ROMANIA   </a:t>
            </a:r>
          </a:p>
        </p:txBody>
      </p:sp>
      <p:pic>
        <p:nvPicPr>
          <p:cNvPr id="7" name="Imagine 6">
            <a:extLst>
              <a:ext uri="{FF2B5EF4-FFF2-40B4-BE49-F238E27FC236}">
                <a16:creationId xmlns:a16="http://schemas.microsoft.com/office/drawing/2014/main" id="{4234A624-3673-6DE4-A77E-5652D1F26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22" y="4249791"/>
            <a:ext cx="1250954" cy="1198915"/>
          </a:xfrm>
          <a:prstGeom prst="rect">
            <a:avLst/>
          </a:prstGeom>
        </p:spPr>
      </p:pic>
      <p:sp>
        <p:nvSpPr>
          <p:cNvPr id="3" name="CasetăText 2">
            <a:extLst>
              <a:ext uri="{FF2B5EF4-FFF2-40B4-BE49-F238E27FC236}">
                <a16:creationId xmlns:a16="http://schemas.microsoft.com/office/drawing/2014/main" id="{B4637292-C5D3-FB5B-F29A-6C0C8B93D318}"/>
              </a:ext>
            </a:extLst>
          </p:cNvPr>
          <p:cNvSpPr txBox="1"/>
          <p:nvPr/>
        </p:nvSpPr>
        <p:spPr>
          <a:xfrm>
            <a:off x="2952749" y="123549"/>
            <a:ext cx="5651499" cy="646331"/>
          </a:xfrm>
          <a:prstGeom prst="rect">
            <a:avLst/>
          </a:prstGeom>
          <a:noFill/>
        </p:spPr>
        <p:txBody>
          <a:bodyPr wrap="square">
            <a:spAutoFit/>
          </a:bodyPr>
          <a:lstStyle/>
          <a:p>
            <a:pPr algn="ctr">
              <a:defRPr/>
            </a:pPr>
            <a:r>
              <a:rPr lang="af-ZA" b="1" dirty="0">
                <a:ln w="13462">
                  <a:solidFill>
                    <a:schemeClr val="bg2"/>
                  </a:solidFill>
                  <a:prstDash val="solid"/>
                </a:ln>
                <a:effectLst>
                  <a:outerShdw dist="38100" dir="2700000" algn="bl" rotWithShape="0">
                    <a:schemeClr val="accent5"/>
                  </a:outerShdw>
                </a:effectLst>
                <a:latin typeface="Times New Roman" panose="02020603050405020304" pitchFamily="18" charset="0"/>
                <a:ea typeface="Times New Roman" panose="02020603050405020304" pitchFamily="18" charset="0"/>
              </a:rPr>
              <a:t>Connecting Cultures through Easter Holiday </a:t>
            </a:r>
          </a:p>
          <a:p>
            <a:pPr algn="ctr">
              <a:defRPr/>
            </a:pPr>
            <a:r>
              <a:rPr lang="af-ZA" b="1" dirty="0">
                <a:solidFill>
                  <a:srgbClr val="002060"/>
                </a:solidFill>
                <a:latin typeface="Times New Roman" panose="02020603050405020304" pitchFamily="18" charset="0"/>
                <a:ea typeface="Times New Roman" panose="02020603050405020304" pitchFamily="18" charset="0"/>
              </a:rPr>
              <a:t>(ID 136559)</a:t>
            </a:r>
            <a:endParaRPr lang="en-GB"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tăText 7">
            <a:extLst>
              <a:ext uri="{FF2B5EF4-FFF2-40B4-BE49-F238E27FC236}">
                <a16:creationId xmlns:a16="http://schemas.microsoft.com/office/drawing/2014/main" id="{7CF118B1-4187-4634-ABAE-12E3BBE4CD5C}"/>
              </a:ext>
            </a:extLst>
          </p:cNvPr>
          <p:cNvSpPr txBox="1"/>
          <p:nvPr/>
        </p:nvSpPr>
        <p:spPr>
          <a:xfrm>
            <a:off x="157162" y="117813"/>
            <a:ext cx="8829675" cy="1631216"/>
          </a:xfrm>
          <a:prstGeom prst="rect">
            <a:avLst/>
          </a:prstGeom>
          <a:noFill/>
        </p:spPr>
        <p:txBody>
          <a:bodyPr wrap="square">
            <a:spAutoFit/>
          </a:bodyPr>
          <a:lstStyle/>
          <a:p>
            <a:pPr algn="just"/>
            <a:r>
              <a:rPr lang="en-GB" sz="2000" b="1" dirty="0">
                <a:solidFill>
                  <a:srgbClr val="002060"/>
                </a:solidFill>
                <a:latin typeface="Times New Roman" panose="02020603050405020304" pitchFamily="18" charset="0"/>
                <a:cs typeface="Times New Roman" panose="02020603050405020304" pitchFamily="18" charset="0"/>
              </a:rPr>
              <a:t>The main star of the dishes is </a:t>
            </a:r>
            <a:r>
              <a:rPr lang="en-GB" sz="2000" b="1" i="1" dirty="0">
                <a:solidFill>
                  <a:srgbClr val="002060"/>
                </a:solidFill>
                <a:latin typeface="Times New Roman" panose="02020603050405020304" pitchFamily="18" charset="0"/>
                <a:cs typeface="Times New Roman" panose="02020603050405020304" pitchFamily="18" charset="0"/>
              </a:rPr>
              <a:t>lamb meat</a:t>
            </a:r>
            <a:r>
              <a:rPr lang="en-GB" sz="2000" b="1" dirty="0">
                <a:solidFill>
                  <a:srgbClr val="002060"/>
                </a:solidFill>
                <a:latin typeface="Times New Roman" panose="02020603050405020304" pitchFamily="18" charset="0"/>
                <a:cs typeface="Times New Roman" panose="02020603050405020304" pitchFamily="18" charset="0"/>
              </a:rPr>
              <a:t>, which is served together with side dishes such as potatoes or prepared in traditional dishes such as “</a:t>
            </a:r>
            <a:r>
              <a:rPr lang="en-GB" sz="2000" b="1" dirty="0" err="1">
                <a:solidFill>
                  <a:srgbClr val="002060"/>
                </a:solidFill>
                <a:latin typeface="Times New Roman" panose="02020603050405020304" pitchFamily="18" charset="0"/>
                <a:cs typeface="Times New Roman" panose="02020603050405020304" pitchFamily="18" charset="0"/>
              </a:rPr>
              <a:t>drob</a:t>
            </a:r>
            <a:r>
              <a:rPr lang="en-GB" sz="2000" b="1" dirty="0">
                <a:solidFill>
                  <a:srgbClr val="002060"/>
                </a:solidFill>
                <a:latin typeface="Times New Roman" panose="02020603050405020304" pitchFamily="18" charset="0"/>
                <a:cs typeface="Times New Roman" panose="02020603050405020304" pitchFamily="18" charset="0"/>
              </a:rPr>
              <a:t>”. </a:t>
            </a:r>
          </a:p>
          <a:p>
            <a:pPr algn="just"/>
            <a:r>
              <a:rPr lang="en-GB" sz="2000" b="1" dirty="0">
                <a:solidFill>
                  <a:srgbClr val="002060"/>
                </a:solidFill>
                <a:latin typeface="Times New Roman" panose="02020603050405020304" pitchFamily="18" charset="0"/>
                <a:cs typeface="Times New Roman" panose="02020603050405020304" pitchFamily="18" charset="0"/>
              </a:rPr>
              <a:t>Something that shouldn't be missing from the Easter table is the large variety of Easter bread and cakes. Known in Romania as "</a:t>
            </a:r>
            <a:r>
              <a:rPr lang="en-GB" sz="2000" b="1" dirty="0" err="1">
                <a:solidFill>
                  <a:srgbClr val="002060"/>
                </a:solidFill>
                <a:latin typeface="Times New Roman" panose="02020603050405020304" pitchFamily="18" charset="0"/>
                <a:cs typeface="Times New Roman" panose="02020603050405020304" pitchFamily="18" charset="0"/>
              </a:rPr>
              <a:t>pască</a:t>
            </a:r>
            <a:r>
              <a:rPr lang="en-GB" sz="2000" b="1" dirty="0">
                <a:solidFill>
                  <a:srgbClr val="002060"/>
                </a:solidFill>
                <a:latin typeface="Times New Roman" panose="02020603050405020304" pitchFamily="18" charset="0"/>
                <a:cs typeface="Times New Roman" panose="02020603050405020304" pitchFamily="18" charset="0"/>
              </a:rPr>
              <a:t>", this delicious bread can be made with cheese, cream, raisins, or even chocolate and cocoa.</a:t>
            </a:r>
          </a:p>
        </p:txBody>
      </p:sp>
      <p:pic>
        <p:nvPicPr>
          <p:cNvPr id="1026" name="Picture 2" descr="Cât îi COSTĂ pe gălățeni masa de Paşti - Viaţa Liberă Galaţi">
            <a:extLst>
              <a:ext uri="{FF2B5EF4-FFF2-40B4-BE49-F238E27FC236}">
                <a16:creationId xmlns:a16="http://schemas.microsoft.com/office/drawing/2014/main" id="{20477B06-C3B6-4941-9133-150E6DFFB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488" y="2846686"/>
            <a:ext cx="3776662" cy="2513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SUGESTII PENTRU MASA DE PASTE | Diva in bucatarie">
            <a:extLst>
              <a:ext uri="{FF2B5EF4-FFF2-40B4-BE49-F238E27FC236}">
                <a16:creationId xmlns:a16="http://schemas.microsoft.com/office/drawing/2014/main" id="{59832CEF-FC4C-4EB8-8292-D05CF0943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4" y="3379639"/>
            <a:ext cx="3860233" cy="25513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Dreptunghi 2">
            <a:extLst>
              <a:ext uri="{FF2B5EF4-FFF2-40B4-BE49-F238E27FC236}">
                <a16:creationId xmlns:a16="http://schemas.microsoft.com/office/drawing/2014/main" id="{BAD52700-8EB1-4FC2-88C0-DF371AA7F4CF}"/>
              </a:ext>
            </a:extLst>
          </p:cNvPr>
          <p:cNvSpPr/>
          <p:nvPr/>
        </p:nvSpPr>
        <p:spPr>
          <a:xfrm>
            <a:off x="876301" y="3638551"/>
            <a:ext cx="1285875" cy="180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4" name="CasetăText 3">
            <a:extLst>
              <a:ext uri="{FF2B5EF4-FFF2-40B4-BE49-F238E27FC236}">
                <a16:creationId xmlns:a16="http://schemas.microsoft.com/office/drawing/2014/main" id="{D7BCA168-48DC-CA3B-AC53-A655B608A225}"/>
              </a:ext>
            </a:extLst>
          </p:cNvPr>
          <p:cNvSpPr txBox="1"/>
          <p:nvPr/>
        </p:nvSpPr>
        <p:spPr>
          <a:xfrm>
            <a:off x="971549" y="1748423"/>
            <a:ext cx="7915275" cy="1200329"/>
          </a:xfrm>
          <a:prstGeom prst="rect">
            <a:avLst/>
          </a:prstGeom>
          <a:noFill/>
        </p:spPr>
        <p:txBody>
          <a:bodyPr wrap="square">
            <a:spAutoFit/>
          </a:bodyPr>
          <a:lstStyle/>
          <a:p>
            <a:pPr algn="just"/>
            <a:r>
              <a:rPr lang="en-GB" b="1" dirty="0">
                <a:solidFill>
                  <a:srgbClr val="002060"/>
                </a:solidFill>
                <a:latin typeface="Times New Roman" panose="02020603050405020304" pitchFamily="18" charset="0"/>
                <a:cs typeface="Times New Roman" panose="02020603050405020304" pitchFamily="18" charset="0"/>
              </a:rPr>
              <a:t>Eggs painted red and/or decorated with traditional designs are not missing from the Easter table. People bump them saying “</a:t>
            </a:r>
            <a:r>
              <a:rPr lang="en-GB" b="1" dirty="0" err="1">
                <a:solidFill>
                  <a:srgbClr val="002060"/>
                </a:solidFill>
                <a:latin typeface="Times New Roman" panose="02020603050405020304" pitchFamily="18" charset="0"/>
                <a:cs typeface="Times New Roman" panose="02020603050405020304" pitchFamily="18" charset="0"/>
              </a:rPr>
              <a:t>Hristos</a:t>
            </a:r>
            <a:r>
              <a:rPr lang="en-GB" b="1" dirty="0">
                <a:solidFill>
                  <a:srgbClr val="002060"/>
                </a:solidFill>
                <a:latin typeface="Times New Roman" panose="02020603050405020304" pitchFamily="18" charset="0"/>
                <a:cs typeface="Times New Roman" panose="02020603050405020304" pitchFamily="18" charset="0"/>
              </a:rPr>
              <a:t> a </a:t>
            </a:r>
            <a:r>
              <a:rPr lang="en-GB" b="1" dirty="0" err="1">
                <a:solidFill>
                  <a:srgbClr val="002060"/>
                </a:solidFill>
                <a:latin typeface="Times New Roman" panose="02020603050405020304" pitchFamily="18" charset="0"/>
                <a:cs typeface="Times New Roman" panose="02020603050405020304" pitchFamily="18" charset="0"/>
              </a:rPr>
              <a:t>inviat</a:t>
            </a:r>
            <a:r>
              <a:rPr lang="en-GB" b="1" dirty="0">
                <a:solidFill>
                  <a:srgbClr val="002060"/>
                </a:solidFill>
                <a:latin typeface="Times New Roman" panose="02020603050405020304" pitchFamily="18" charset="0"/>
                <a:cs typeface="Times New Roman" panose="02020603050405020304" pitchFamily="18" charset="0"/>
              </a:rPr>
              <a:t>!" which means "Christ has risen!" and then answer with “</a:t>
            </a:r>
            <a:r>
              <a:rPr lang="en-GB" b="1" dirty="0" err="1">
                <a:solidFill>
                  <a:srgbClr val="002060"/>
                </a:solidFill>
                <a:latin typeface="Times New Roman" panose="02020603050405020304" pitchFamily="18" charset="0"/>
                <a:cs typeface="Times New Roman" panose="02020603050405020304" pitchFamily="18" charset="0"/>
              </a:rPr>
              <a:t>Adevarat</a:t>
            </a:r>
            <a:r>
              <a:rPr lang="en-GB" b="1" dirty="0">
                <a:solidFill>
                  <a:srgbClr val="002060"/>
                </a:solidFill>
                <a:latin typeface="Times New Roman" panose="02020603050405020304" pitchFamily="18" charset="0"/>
                <a:cs typeface="Times New Roman" panose="02020603050405020304" pitchFamily="18" charset="0"/>
              </a:rPr>
              <a:t> a </a:t>
            </a:r>
            <a:r>
              <a:rPr lang="en-GB" b="1" dirty="0" err="1">
                <a:solidFill>
                  <a:srgbClr val="002060"/>
                </a:solidFill>
                <a:latin typeface="Times New Roman" panose="02020603050405020304" pitchFamily="18" charset="0"/>
                <a:cs typeface="Times New Roman" panose="02020603050405020304" pitchFamily="18" charset="0"/>
              </a:rPr>
              <a:t>inviat</a:t>
            </a:r>
            <a:r>
              <a:rPr lang="en-GB" b="1" dirty="0">
                <a:solidFill>
                  <a:srgbClr val="002060"/>
                </a:solidFill>
                <a:latin typeface="Times New Roman" panose="02020603050405020304" pitchFamily="18" charset="0"/>
                <a:cs typeface="Times New Roman" panose="02020603050405020304" pitchFamily="18" charset="0"/>
              </a:rPr>
              <a:t>!" which means “Truly He has risen!"</a:t>
            </a:r>
          </a:p>
        </p:txBody>
      </p:sp>
    </p:spTree>
    <p:extLst>
      <p:ext uri="{BB962C8B-B14F-4D97-AF65-F5344CB8AC3E}">
        <p14:creationId xmlns:p14="http://schemas.microsoft.com/office/powerpoint/2010/main" val="1047202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id="{F8B853BE-0F40-E763-C4A0-D7A31BB0E65F}"/>
              </a:ext>
            </a:extLst>
          </p:cNvPr>
          <p:cNvSpPr txBox="1"/>
          <p:nvPr/>
        </p:nvSpPr>
        <p:spPr>
          <a:xfrm>
            <a:off x="352425" y="68236"/>
            <a:ext cx="8267700" cy="892552"/>
          </a:xfrm>
          <a:prstGeom prst="rect">
            <a:avLst/>
          </a:prstGeom>
          <a:noFill/>
        </p:spPr>
        <p:txBody>
          <a:bodyPr wrap="square">
            <a:spAutoFit/>
          </a:bodyPr>
          <a:lstStyle/>
          <a:p>
            <a:pPr algn="just"/>
            <a:r>
              <a:rPr lang="en-GB" sz="2000" b="1" dirty="0">
                <a:solidFill>
                  <a:srgbClr val="C00000"/>
                </a:solidFill>
                <a:latin typeface="Arial" panose="020B0604020202020204" pitchFamily="34" charset="0"/>
                <a:cs typeface="Arial" panose="020B0604020202020204" pitchFamily="34" charset="0"/>
              </a:rPr>
              <a:t>"DROB</a:t>
            </a:r>
            <a:r>
              <a:rPr lang="en-GB" sz="1600" b="1" dirty="0">
                <a:solidFill>
                  <a:srgbClr val="C00000"/>
                </a:solidFill>
                <a:latin typeface="Arial" panose="020B0604020202020204" pitchFamily="34" charset="0"/>
                <a:cs typeface="Arial" panose="020B0604020202020204" pitchFamily="34" charset="0"/>
              </a:rPr>
              <a:t>" is made from lamb organs, eggs, greens such as parsley, spring onion and garlic, and bread soaked in water or milk. The boiled and chopped ingredients are mixed and then seasoned with salt and pepper.</a:t>
            </a:r>
          </a:p>
        </p:txBody>
      </p:sp>
      <p:sp>
        <p:nvSpPr>
          <p:cNvPr id="11" name="CasetăText 10">
            <a:extLst>
              <a:ext uri="{FF2B5EF4-FFF2-40B4-BE49-F238E27FC236}">
                <a16:creationId xmlns:a16="http://schemas.microsoft.com/office/drawing/2014/main" id="{673CECCA-E0B4-D73F-E108-5DDCE8654D88}"/>
              </a:ext>
            </a:extLst>
          </p:cNvPr>
          <p:cNvSpPr txBox="1"/>
          <p:nvPr/>
        </p:nvSpPr>
        <p:spPr>
          <a:xfrm>
            <a:off x="0" y="1288829"/>
            <a:ext cx="9144000" cy="550920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1600" b="1" u="sng" dirty="0">
                <a:solidFill>
                  <a:srgbClr val="002060"/>
                </a:solidFill>
              </a:rPr>
              <a:t>Ingredients:</a:t>
            </a:r>
          </a:p>
          <a:p>
            <a:pPr marL="285750" indent="-285750" algn="just">
              <a:buFont typeface="Arial" panose="020B0604020202020204" pitchFamily="34" charset="0"/>
              <a:buChar char="•"/>
            </a:pPr>
            <a:r>
              <a:rPr lang="en-GB" sz="1600" b="1" dirty="0">
                <a:solidFill>
                  <a:srgbClr val="002060"/>
                </a:solidFill>
              </a:rPr>
              <a:t>600 g lamb organs</a:t>
            </a:r>
          </a:p>
          <a:p>
            <a:pPr marL="285750" indent="-285750" algn="just">
              <a:buFont typeface="Arial" panose="020B0604020202020204" pitchFamily="34" charset="0"/>
              <a:buChar char="•"/>
            </a:pPr>
            <a:r>
              <a:rPr lang="en-GB" sz="1600" b="1" dirty="0">
                <a:solidFill>
                  <a:srgbClr val="002060"/>
                </a:solidFill>
              </a:rPr>
              <a:t>2 bunches of spring onion</a:t>
            </a:r>
          </a:p>
          <a:p>
            <a:pPr marL="285750" indent="-285750" algn="just">
              <a:buFont typeface="Arial" panose="020B0604020202020204" pitchFamily="34" charset="0"/>
              <a:buChar char="•"/>
            </a:pPr>
            <a:r>
              <a:rPr lang="en-GB" sz="1600" b="1" dirty="0">
                <a:solidFill>
                  <a:srgbClr val="002060"/>
                </a:solidFill>
              </a:rPr>
              <a:t>1 bunch of spring garlic</a:t>
            </a:r>
          </a:p>
          <a:p>
            <a:pPr marL="285750" indent="-285750" algn="just">
              <a:buFont typeface="Arial" panose="020B0604020202020204" pitchFamily="34" charset="0"/>
              <a:buChar char="•"/>
            </a:pPr>
            <a:r>
              <a:rPr lang="en-GB" sz="1600" b="1" dirty="0">
                <a:solidFill>
                  <a:srgbClr val="002060"/>
                </a:solidFill>
              </a:rPr>
              <a:t>50 ml of oil</a:t>
            </a:r>
          </a:p>
          <a:p>
            <a:pPr marL="285750" indent="-285750" algn="just">
              <a:buFont typeface="Arial" panose="020B0604020202020204" pitchFamily="34" charset="0"/>
              <a:buChar char="•"/>
            </a:pPr>
            <a:r>
              <a:rPr lang="en-GB" sz="1600" b="1" dirty="0">
                <a:solidFill>
                  <a:srgbClr val="002060"/>
                </a:solidFill>
              </a:rPr>
              <a:t>Salt and pepper</a:t>
            </a:r>
          </a:p>
          <a:p>
            <a:pPr marL="285750" indent="-285750" algn="just">
              <a:buFont typeface="Arial" panose="020B0604020202020204" pitchFamily="34" charset="0"/>
              <a:buChar char="•"/>
            </a:pPr>
            <a:r>
              <a:rPr lang="en-GB" sz="1600" b="1" dirty="0">
                <a:solidFill>
                  <a:srgbClr val="002060"/>
                </a:solidFill>
              </a:rPr>
              <a:t>2 slices of soaked and squeezed bread</a:t>
            </a:r>
          </a:p>
          <a:p>
            <a:pPr marL="285750" indent="-285750" algn="just">
              <a:buFont typeface="Arial" panose="020B0604020202020204" pitchFamily="34" charset="0"/>
              <a:buChar char="•"/>
            </a:pPr>
            <a:r>
              <a:rPr lang="en-GB" sz="1600" b="1" dirty="0">
                <a:solidFill>
                  <a:srgbClr val="002060"/>
                </a:solidFill>
              </a:rPr>
              <a:t>a good lot of greens (parsley, dill)</a:t>
            </a:r>
          </a:p>
          <a:p>
            <a:pPr marL="285750" indent="-285750" algn="just">
              <a:buFont typeface="Arial" panose="020B0604020202020204" pitchFamily="34" charset="0"/>
              <a:buChar char="•"/>
            </a:pPr>
            <a:r>
              <a:rPr lang="en-GB" sz="1600" b="1" dirty="0">
                <a:solidFill>
                  <a:srgbClr val="002060"/>
                </a:solidFill>
              </a:rPr>
              <a:t>1-2 raw eggs</a:t>
            </a:r>
          </a:p>
          <a:p>
            <a:pPr algn="just"/>
            <a:r>
              <a:rPr lang="en-GB" sz="1600" b="1" dirty="0">
                <a:solidFill>
                  <a:srgbClr val="002060"/>
                </a:solidFill>
              </a:rPr>
              <a:t>Optional: 3-4 hard-boiled eggs</a:t>
            </a:r>
          </a:p>
          <a:p>
            <a:pPr algn="just"/>
            <a:r>
              <a:rPr lang="en-GB" sz="1600" b="1" u="sng" dirty="0">
                <a:solidFill>
                  <a:srgbClr val="002060"/>
                </a:solidFill>
              </a:rPr>
              <a:t>Procedure:</a:t>
            </a:r>
          </a:p>
          <a:p>
            <a:pPr algn="just"/>
            <a:r>
              <a:rPr lang="en-GB" sz="1600" b="1" dirty="0">
                <a:solidFill>
                  <a:srgbClr val="002060"/>
                </a:solidFill>
              </a:rPr>
              <a:t>Chop the white part of the onion and garlic (leave the tails for the end) and put them into a large saucepan. Then pour the oil on top, cover with a lid, and let it simmer on medium heat for 3-4 minutes. After that add the finely chopped heart, lungs, and spleen and mix it well. </a:t>
            </a:r>
          </a:p>
          <a:p>
            <a:pPr algn="just"/>
            <a:r>
              <a:rPr lang="en-GB" sz="1600" b="1" dirty="0">
                <a:solidFill>
                  <a:srgbClr val="002060"/>
                </a:solidFill>
              </a:rPr>
              <a:t>Let it simmer for 6-7 minutes, with the lid ajar. </a:t>
            </a:r>
          </a:p>
          <a:p>
            <a:pPr algn="just"/>
            <a:r>
              <a:rPr lang="en-GB" sz="1600" b="1" dirty="0">
                <a:solidFill>
                  <a:srgbClr val="002060"/>
                </a:solidFill>
              </a:rPr>
              <a:t>DO NOT add salt because it will strengthen the organs!</a:t>
            </a:r>
          </a:p>
          <a:p>
            <a:pPr algn="just"/>
            <a:r>
              <a:rPr lang="en-GB" sz="1600" b="1" dirty="0">
                <a:solidFill>
                  <a:srgbClr val="002060"/>
                </a:solidFill>
                <a:cs typeface="Times New Roman" panose="02020603050405020304" pitchFamily="18" charset="0"/>
              </a:rPr>
              <a:t>Then add the kidneys and liver, cover the saucepan and let everything simmer for another 5 minutes with the lid on and 5 minutes without the lid. Add the green tails of onion and garlic and sauté everything for another 1 minute. </a:t>
            </a:r>
          </a:p>
          <a:p>
            <a:pPr algn="just"/>
            <a:r>
              <a:rPr lang="en-GB" sz="1600" b="1" dirty="0">
                <a:solidFill>
                  <a:srgbClr val="002060"/>
                </a:solidFill>
                <a:cs typeface="Times New Roman" panose="02020603050405020304" pitchFamily="18" charset="0"/>
              </a:rPr>
              <a:t>In the end, add salt, green pepper, and raw eggs and mix everything well, the composition must be soft and creamy. Pour everything into a cake form, lined with baking paper and put in the oven, at 180 degrees, for 40-45 minutes.</a:t>
            </a:r>
          </a:p>
        </p:txBody>
      </p:sp>
      <p:pic>
        <p:nvPicPr>
          <p:cNvPr id="13" name="Imagine 12">
            <a:extLst>
              <a:ext uri="{FF2B5EF4-FFF2-40B4-BE49-F238E27FC236}">
                <a16:creationId xmlns:a16="http://schemas.microsoft.com/office/drawing/2014/main" id="{167920EB-F7B8-9E6C-9EC3-2F608992F2F1}"/>
              </a:ext>
            </a:extLst>
          </p:cNvPr>
          <p:cNvPicPr>
            <a:picLocks noChangeAspect="1"/>
          </p:cNvPicPr>
          <p:nvPr/>
        </p:nvPicPr>
        <p:blipFill>
          <a:blip r:embed="rId2"/>
          <a:stretch>
            <a:fillRect/>
          </a:stretch>
        </p:blipFill>
        <p:spPr>
          <a:xfrm>
            <a:off x="3005096" y="1514863"/>
            <a:ext cx="1726207" cy="978289"/>
          </a:xfrm>
          <a:prstGeom prst="rect">
            <a:avLst/>
          </a:prstGeom>
          <a:ln>
            <a:solidFill>
              <a:srgbClr val="C00000"/>
            </a:solidFill>
          </a:ln>
        </p:spPr>
      </p:pic>
      <p:pic>
        <p:nvPicPr>
          <p:cNvPr id="15" name="Imagine 14">
            <a:extLst>
              <a:ext uri="{FF2B5EF4-FFF2-40B4-BE49-F238E27FC236}">
                <a16:creationId xmlns:a16="http://schemas.microsoft.com/office/drawing/2014/main" id="{0D9DEDDD-4A3C-1C61-0148-603C4095FF81}"/>
              </a:ext>
            </a:extLst>
          </p:cNvPr>
          <p:cNvPicPr>
            <a:picLocks noChangeAspect="1"/>
          </p:cNvPicPr>
          <p:nvPr/>
        </p:nvPicPr>
        <p:blipFill>
          <a:blip r:embed="rId3"/>
          <a:stretch>
            <a:fillRect/>
          </a:stretch>
        </p:blipFill>
        <p:spPr>
          <a:xfrm>
            <a:off x="7179387" y="2750808"/>
            <a:ext cx="1876941" cy="1034639"/>
          </a:xfrm>
          <a:prstGeom prst="rect">
            <a:avLst/>
          </a:prstGeom>
          <a:ln>
            <a:solidFill>
              <a:srgbClr val="C00000"/>
            </a:solidFill>
          </a:ln>
        </p:spPr>
      </p:pic>
      <p:pic>
        <p:nvPicPr>
          <p:cNvPr id="17" name="Imagine 16">
            <a:extLst>
              <a:ext uri="{FF2B5EF4-FFF2-40B4-BE49-F238E27FC236}">
                <a16:creationId xmlns:a16="http://schemas.microsoft.com/office/drawing/2014/main" id="{47895F36-CB78-D432-7E54-8D908C7D6F96}"/>
              </a:ext>
            </a:extLst>
          </p:cNvPr>
          <p:cNvPicPr>
            <a:picLocks noChangeAspect="1"/>
          </p:cNvPicPr>
          <p:nvPr/>
        </p:nvPicPr>
        <p:blipFill>
          <a:blip r:embed="rId4"/>
          <a:stretch>
            <a:fillRect/>
          </a:stretch>
        </p:blipFill>
        <p:spPr>
          <a:xfrm>
            <a:off x="7276545" y="1236619"/>
            <a:ext cx="1565527" cy="946730"/>
          </a:xfrm>
          <a:prstGeom prst="rect">
            <a:avLst/>
          </a:prstGeom>
          <a:ln>
            <a:solidFill>
              <a:srgbClr val="C00000"/>
            </a:solidFill>
          </a:ln>
        </p:spPr>
      </p:pic>
      <p:pic>
        <p:nvPicPr>
          <p:cNvPr id="19" name="Imagine 18">
            <a:extLst>
              <a:ext uri="{FF2B5EF4-FFF2-40B4-BE49-F238E27FC236}">
                <a16:creationId xmlns:a16="http://schemas.microsoft.com/office/drawing/2014/main" id="{B1B15B4C-E3FA-E5C4-8D14-A16143908AFF}"/>
              </a:ext>
            </a:extLst>
          </p:cNvPr>
          <p:cNvPicPr>
            <a:picLocks noChangeAspect="1"/>
          </p:cNvPicPr>
          <p:nvPr/>
        </p:nvPicPr>
        <p:blipFill>
          <a:blip r:embed="rId5"/>
          <a:stretch>
            <a:fillRect/>
          </a:stretch>
        </p:blipFill>
        <p:spPr>
          <a:xfrm>
            <a:off x="5095273" y="1182239"/>
            <a:ext cx="1561699" cy="971336"/>
          </a:xfrm>
          <a:prstGeom prst="rect">
            <a:avLst/>
          </a:prstGeom>
          <a:ln>
            <a:solidFill>
              <a:srgbClr val="C00000"/>
            </a:solidFill>
          </a:ln>
        </p:spPr>
      </p:pic>
      <p:pic>
        <p:nvPicPr>
          <p:cNvPr id="23" name="Imagine 22">
            <a:extLst>
              <a:ext uri="{FF2B5EF4-FFF2-40B4-BE49-F238E27FC236}">
                <a16:creationId xmlns:a16="http://schemas.microsoft.com/office/drawing/2014/main" id="{3AF8617A-7E96-7D25-35E8-C9A1A10F04BB}"/>
              </a:ext>
            </a:extLst>
          </p:cNvPr>
          <p:cNvPicPr>
            <a:picLocks noChangeAspect="1"/>
          </p:cNvPicPr>
          <p:nvPr/>
        </p:nvPicPr>
        <p:blipFill>
          <a:blip r:embed="rId6"/>
          <a:stretch>
            <a:fillRect/>
          </a:stretch>
        </p:blipFill>
        <p:spPr>
          <a:xfrm>
            <a:off x="3703511" y="2828539"/>
            <a:ext cx="1565527" cy="923330"/>
          </a:xfrm>
          <a:prstGeom prst="rect">
            <a:avLst/>
          </a:prstGeom>
          <a:ln>
            <a:solidFill>
              <a:srgbClr val="C00000"/>
            </a:solidFill>
          </a:ln>
        </p:spPr>
      </p:pic>
      <p:pic>
        <p:nvPicPr>
          <p:cNvPr id="25" name="Imagine 24">
            <a:extLst>
              <a:ext uri="{FF2B5EF4-FFF2-40B4-BE49-F238E27FC236}">
                <a16:creationId xmlns:a16="http://schemas.microsoft.com/office/drawing/2014/main" id="{1483687A-793D-78AA-34AA-CA7F2D22999A}"/>
              </a:ext>
            </a:extLst>
          </p:cNvPr>
          <p:cNvPicPr>
            <a:picLocks noChangeAspect="1"/>
          </p:cNvPicPr>
          <p:nvPr/>
        </p:nvPicPr>
        <p:blipFill>
          <a:blip r:embed="rId7"/>
          <a:stretch>
            <a:fillRect/>
          </a:stretch>
        </p:blipFill>
        <p:spPr>
          <a:xfrm>
            <a:off x="5466767" y="2481616"/>
            <a:ext cx="1514891" cy="1021888"/>
          </a:xfrm>
          <a:prstGeom prst="rect">
            <a:avLst/>
          </a:prstGeom>
          <a:ln>
            <a:solidFill>
              <a:srgbClr val="C00000"/>
            </a:solidFill>
          </a:ln>
        </p:spPr>
      </p:pic>
    </p:spTree>
    <p:extLst>
      <p:ext uri="{BB962C8B-B14F-4D97-AF65-F5344CB8AC3E}">
        <p14:creationId xmlns:p14="http://schemas.microsoft.com/office/powerpoint/2010/main" val="33513861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a:extLst>
              <a:ext uri="{FF2B5EF4-FFF2-40B4-BE49-F238E27FC236}">
                <a16:creationId xmlns:a16="http://schemas.microsoft.com/office/drawing/2014/main" id="{E10B15A0-FB90-B542-3333-653C695D7C63}"/>
              </a:ext>
            </a:extLst>
          </p:cNvPr>
          <p:cNvPicPr>
            <a:picLocks noChangeAspect="1"/>
          </p:cNvPicPr>
          <p:nvPr/>
        </p:nvPicPr>
        <p:blipFill>
          <a:blip r:embed="rId2"/>
          <a:stretch>
            <a:fillRect/>
          </a:stretch>
        </p:blipFill>
        <p:spPr>
          <a:xfrm>
            <a:off x="276225" y="619125"/>
            <a:ext cx="2181182" cy="1755493"/>
          </a:xfrm>
          <a:prstGeom prst="ellipse">
            <a:avLst/>
          </a:prstGeom>
          <a:ln>
            <a:noFill/>
          </a:ln>
          <a:effectLst>
            <a:softEdge rad="112500"/>
          </a:effectLst>
        </p:spPr>
      </p:pic>
      <p:sp>
        <p:nvSpPr>
          <p:cNvPr id="5" name="CasetăText 4">
            <a:extLst>
              <a:ext uri="{FF2B5EF4-FFF2-40B4-BE49-F238E27FC236}">
                <a16:creationId xmlns:a16="http://schemas.microsoft.com/office/drawing/2014/main" id="{B23D0537-B1E9-83A0-5CFF-E802EEB5FB90}"/>
              </a:ext>
            </a:extLst>
          </p:cNvPr>
          <p:cNvSpPr txBox="1"/>
          <p:nvPr/>
        </p:nvSpPr>
        <p:spPr>
          <a:xfrm>
            <a:off x="95250" y="0"/>
            <a:ext cx="2343150" cy="584775"/>
          </a:xfrm>
          <a:prstGeom prst="rect">
            <a:avLst/>
          </a:prstGeom>
          <a:noFill/>
        </p:spPr>
        <p:txBody>
          <a:bodyPr wrap="square">
            <a:spAutoFit/>
          </a:bodyPr>
          <a:lstStyle/>
          <a:p>
            <a:r>
              <a:rPr lang="en-GB" sz="3200" b="1" dirty="0">
                <a:ln w="13462">
                  <a:solidFill>
                    <a:schemeClr val="bg1"/>
                  </a:solidFill>
                  <a:prstDash val="solid"/>
                </a:ln>
                <a:solidFill>
                  <a:srgbClr val="C00000"/>
                </a:solidFill>
                <a:effectLst>
                  <a:outerShdw dist="38100" dir="2700000" algn="bl" rotWithShape="0">
                    <a:schemeClr val="accent5"/>
                  </a:outerShdw>
                </a:effectLst>
              </a:rPr>
              <a:t>LAMB SOUP</a:t>
            </a:r>
          </a:p>
        </p:txBody>
      </p:sp>
      <p:sp>
        <p:nvSpPr>
          <p:cNvPr id="7" name="CasetăText 6">
            <a:extLst>
              <a:ext uri="{FF2B5EF4-FFF2-40B4-BE49-F238E27FC236}">
                <a16:creationId xmlns:a16="http://schemas.microsoft.com/office/drawing/2014/main" id="{A2533FCE-BBE1-5238-DB5C-2F0993B7DE04}"/>
              </a:ext>
            </a:extLst>
          </p:cNvPr>
          <p:cNvSpPr txBox="1"/>
          <p:nvPr/>
        </p:nvSpPr>
        <p:spPr>
          <a:xfrm>
            <a:off x="2353135" y="619125"/>
            <a:ext cx="4926346" cy="2062103"/>
          </a:xfrm>
          <a:prstGeom prst="rect">
            <a:avLst/>
          </a:prstGeom>
          <a:noFill/>
        </p:spPr>
        <p:txBody>
          <a:bodyPr wrap="square">
            <a:spAutoFit/>
          </a:bodyPr>
          <a:lstStyle/>
          <a:p>
            <a:r>
              <a:rPr lang="en-GB" sz="1600" b="1" u="sng" dirty="0">
                <a:solidFill>
                  <a:schemeClr val="accent5">
                    <a:lumMod val="50000"/>
                  </a:schemeClr>
                </a:solidFill>
              </a:rPr>
              <a:t>Ingredients:</a:t>
            </a:r>
          </a:p>
          <a:p>
            <a:pPr marL="285750" indent="-285750">
              <a:buFont typeface="Arial" panose="020B0604020202020204" pitchFamily="34" charset="0"/>
              <a:buChar char="•"/>
            </a:pPr>
            <a:r>
              <a:rPr lang="en-GB" sz="1600" b="1" dirty="0">
                <a:solidFill>
                  <a:schemeClr val="accent5">
                    <a:lumMod val="50000"/>
                  </a:schemeClr>
                </a:solidFill>
              </a:rPr>
              <a:t>1 kg of bone-in lamb meat</a:t>
            </a:r>
          </a:p>
          <a:p>
            <a:pPr marL="285750" indent="-285750">
              <a:buFont typeface="Arial" panose="020B0604020202020204" pitchFamily="34" charset="0"/>
              <a:buChar char="•"/>
            </a:pPr>
            <a:r>
              <a:rPr lang="en-GB" sz="1600" b="1" dirty="0">
                <a:solidFill>
                  <a:schemeClr val="accent5">
                    <a:lumMod val="50000"/>
                  </a:schemeClr>
                </a:solidFill>
              </a:rPr>
              <a:t>1 medium onion (75 g)</a:t>
            </a:r>
          </a:p>
          <a:p>
            <a:pPr marL="285750" indent="-285750">
              <a:buFont typeface="Arial" panose="020B0604020202020204" pitchFamily="34" charset="0"/>
              <a:buChar char="•"/>
            </a:pPr>
            <a:r>
              <a:rPr lang="en-GB" sz="1600" b="1" dirty="0">
                <a:solidFill>
                  <a:schemeClr val="accent5">
                    <a:lumMod val="50000"/>
                  </a:schemeClr>
                </a:solidFill>
              </a:rPr>
              <a:t>2 spring onions</a:t>
            </a:r>
          </a:p>
          <a:p>
            <a:pPr marL="285750" indent="-285750">
              <a:buFont typeface="Arial" panose="020B0604020202020204" pitchFamily="34" charset="0"/>
              <a:buChar char="•"/>
            </a:pPr>
            <a:r>
              <a:rPr lang="en-GB" sz="1600" b="1" dirty="0">
                <a:solidFill>
                  <a:schemeClr val="accent5">
                    <a:lumMod val="50000"/>
                  </a:schemeClr>
                </a:solidFill>
              </a:rPr>
              <a:t>2 suitable carrots (150 g)</a:t>
            </a:r>
          </a:p>
          <a:p>
            <a:pPr marL="285750" indent="-285750">
              <a:buFont typeface="Arial" panose="020B0604020202020204" pitchFamily="34" charset="0"/>
              <a:buChar char="•"/>
            </a:pPr>
            <a:r>
              <a:rPr lang="en-GB" sz="1600" b="1" dirty="0">
                <a:solidFill>
                  <a:schemeClr val="accent5">
                    <a:lumMod val="50000"/>
                  </a:schemeClr>
                </a:solidFill>
              </a:rPr>
              <a:t>1 sprig of parsley root</a:t>
            </a:r>
          </a:p>
          <a:p>
            <a:pPr marL="285750" indent="-285750">
              <a:buFont typeface="Arial" panose="020B0604020202020204" pitchFamily="34" charset="0"/>
              <a:buChar char="•"/>
            </a:pPr>
            <a:r>
              <a:rPr lang="en-GB" sz="1600" b="1" dirty="0">
                <a:solidFill>
                  <a:schemeClr val="accent5">
                    <a:lumMod val="50000"/>
                  </a:schemeClr>
                </a:solidFill>
              </a:rPr>
              <a:t>1 piece of celery (about 30-40 g)</a:t>
            </a:r>
          </a:p>
          <a:p>
            <a:pPr marL="285750" indent="-285750">
              <a:buFont typeface="Arial" panose="020B0604020202020204" pitchFamily="34" charset="0"/>
              <a:buChar char="•"/>
            </a:pPr>
            <a:r>
              <a:rPr lang="en-GB" sz="1600" b="1" dirty="0">
                <a:solidFill>
                  <a:schemeClr val="accent5">
                    <a:lumMod val="50000"/>
                  </a:schemeClr>
                </a:solidFill>
              </a:rPr>
              <a:t>1 small bell pepper</a:t>
            </a:r>
          </a:p>
        </p:txBody>
      </p:sp>
      <p:sp>
        <p:nvSpPr>
          <p:cNvPr id="9" name="CasetăText 8">
            <a:extLst>
              <a:ext uri="{FF2B5EF4-FFF2-40B4-BE49-F238E27FC236}">
                <a16:creationId xmlns:a16="http://schemas.microsoft.com/office/drawing/2014/main" id="{144D9041-E057-3E0C-B11F-F63CA99BDB6D}"/>
              </a:ext>
            </a:extLst>
          </p:cNvPr>
          <p:cNvSpPr txBox="1"/>
          <p:nvPr/>
        </p:nvSpPr>
        <p:spPr>
          <a:xfrm>
            <a:off x="5414963" y="372904"/>
            <a:ext cx="3729037" cy="2308324"/>
          </a:xfrm>
          <a:prstGeom prst="rect">
            <a:avLst/>
          </a:prstGeom>
          <a:noFill/>
        </p:spPr>
        <p:txBody>
          <a:bodyPr wrap="square">
            <a:spAutoFit/>
          </a:bodyPr>
          <a:lstStyle/>
          <a:p>
            <a:pPr marL="285750" indent="-285750">
              <a:buFont typeface="Arial" panose="020B0604020202020204" pitchFamily="34" charset="0"/>
              <a:buChar char="•"/>
            </a:pPr>
            <a:r>
              <a:rPr lang="en-GB" sz="1600" b="1" dirty="0">
                <a:solidFill>
                  <a:schemeClr val="accent5">
                    <a:lumMod val="50000"/>
                  </a:schemeClr>
                </a:solidFill>
              </a:rPr>
              <a:t>2 medium-sized tomatoes, scalded and peeled</a:t>
            </a:r>
          </a:p>
          <a:p>
            <a:pPr marL="285750" indent="-285750">
              <a:buFont typeface="Arial" panose="020B0604020202020204" pitchFamily="34" charset="0"/>
              <a:buChar char="•"/>
            </a:pPr>
            <a:r>
              <a:rPr lang="en-GB" sz="1600" b="1" dirty="0">
                <a:solidFill>
                  <a:schemeClr val="accent5">
                    <a:lumMod val="50000"/>
                  </a:schemeClr>
                </a:solidFill>
              </a:rPr>
              <a:t>250 ml. borsch</a:t>
            </a:r>
          </a:p>
          <a:p>
            <a:pPr marL="285750" indent="-285750">
              <a:buFont typeface="Arial" panose="020B0604020202020204" pitchFamily="34" charset="0"/>
              <a:buChar char="•"/>
            </a:pPr>
            <a:r>
              <a:rPr lang="en-GB" sz="1600" b="1" dirty="0">
                <a:solidFill>
                  <a:schemeClr val="accent5">
                    <a:lumMod val="50000"/>
                  </a:schemeClr>
                </a:solidFill>
              </a:rPr>
              <a:t>2 fresh egg yolks</a:t>
            </a:r>
          </a:p>
          <a:p>
            <a:pPr marL="285750" indent="-285750">
              <a:buFont typeface="Arial" panose="020B0604020202020204" pitchFamily="34" charset="0"/>
              <a:buChar char="•"/>
            </a:pPr>
            <a:r>
              <a:rPr lang="en-GB" sz="1600" b="1" dirty="0">
                <a:solidFill>
                  <a:schemeClr val="accent5">
                    <a:lumMod val="50000"/>
                  </a:schemeClr>
                </a:solidFill>
              </a:rPr>
              <a:t>300 grams of heavy cream</a:t>
            </a:r>
          </a:p>
          <a:p>
            <a:pPr marL="285750" indent="-285750">
              <a:buFont typeface="Arial" panose="020B0604020202020204" pitchFamily="34" charset="0"/>
              <a:buChar char="•"/>
            </a:pPr>
            <a:r>
              <a:rPr lang="en-GB" sz="1600" b="1" dirty="0">
                <a:solidFill>
                  <a:schemeClr val="accent5">
                    <a:lumMod val="50000"/>
                  </a:schemeClr>
                </a:solidFill>
              </a:rPr>
              <a:t>1 good link of lovage</a:t>
            </a:r>
          </a:p>
          <a:p>
            <a:pPr marL="285750" indent="-285750">
              <a:buFont typeface="Arial" panose="020B0604020202020204" pitchFamily="34" charset="0"/>
              <a:buChar char="•"/>
            </a:pPr>
            <a:r>
              <a:rPr lang="en-GB" sz="1600" b="1" dirty="0">
                <a:solidFill>
                  <a:schemeClr val="accent5">
                    <a:lumMod val="50000"/>
                  </a:schemeClr>
                </a:solidFill>
              </a:rPr>
              <a:t>optional: 2 tablespoons of rice washed two times in cold water </a:t>
            </a:r>
          </a:p>
          <a:p>
            <a:pPr marL="285750" indent="-285750">
              <a:buFont typeface="Arial" panose="020B0604020202020204" pitchFamily="34" charset="0"/>
              <a:buChar char="•"/>
            </a:pPr>
            <a:r>
              <a:rPr lang="en-GB" sz="1600" b="1" dirty="0">
                <a:solidFill>
                  <a:schemeClr val="accent5">
                    <a:lumMod val="50000"/>
                  </a:schemeClr>
                </a:solidFill>
              </a:rPr>
              <a:t>salt and pepper</a:t>
            </a:r>
          </a:p>
        </p:txBody>
      </p:sp>
      <p:sp>
        <p:nvSpPr>
          <p:cNvPr id="11" name="CasetăText 10">
            <a:extLst>
              <a:ext uri="{FF2B5EF4-FFF2-40B4-BE49-F238E27FC236}">
                <a16:creationId xmlns:a16="http://schemas.microsoft.com/office/drawing/2014/main" id="{3E959F79-CEFD-B5F3-2B87-9A287B51CA55}"/>
              </a:ext>
            </a:extLst>
          </p:cNvPr>
          <p:cNvSpPr txBox="1"/>
          <p:nvPr/>
        </p:nvSpPr>
        <p:spPr>
          <a:xfrm>
            <a:off x="709612" y="2875359"/>
            <a:ext cx="7724775" cy="37856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GB" sz="1600" b="1" dirty="0">
                <a:solidFill>
                  <a:schemeClr val="accent5">
                    <a:lumMod val="50000"/>
                  </a:schemeClr>
                </a:solidFill>
              </a:rPr>
              <a:t>The meat is carefully cleaned of skin and excess fat and put to boil in a pot filled with cold water, enough to cover it. Add 1 teaspoon of salt from the beginning and remove the foam from the surface as it forms ( repeat the process as often as necessary).</a:t>
            </a:r>
          </a:p>
          <a:p>
            <a:pPr algn="just"/>
            <a:r>
              <a:rPr lang="en-GB" sz="1600" b="1" dirty="0">
                <a:solidFill>
                  <a:schemeClr val="accent5">
                    <a:lumMod val="50000"/>
                  </a:schemeClr>
                </a:solidFill>
              </a:rPr>
              <a:t>Add carrots, bell pepper, parsley root, onion, and spring onion, all cleaned, washed, and chopped into suitable pieces (cubes of a maximum 1 cm).</a:t>
            </a:r>
          </a:p>
          <a:p>
            <a:pPr algn="just"/>
            <a:r>
              <a:rPr lang="en-GB" sz="1600" b="1" dirty="0">
                <a:solidFill>
                  <a:schemeClr val="accent5">
                    <a:lumMod val="50000"/>
                  </a:schemeClr>
                </a:solidFill>
              </a:rPr>
              <a:t>Let everything boil until the meat is well cooked, at which point it is removed from the pot. Add the diced tomatoes and if you want to add rice, now is the time to add it.</a:t>
            </a:r>
          </a:p>
          <a:p>
            <a:pPr algn="just"/>
            <a:r>
              <a:rPr lang="en-GB" sz="1600" b="1" dirty="0">
                <a:solidFill>
                  <a:schemeClr val="accent5">
                    <a:lumMod val="50000"/>
                  </a:schemeClr>
                </a:solidFill>
              </a:rPr>
              <a:t>In the mean time, you remove the bones from the meat, cut it into suitable pieces, and add it back to the pot. Separately, the borscht is brought to a boil, and only then is it poured into the soup pot. Bring the soup to a boiling point and immediately turn off the heat.</a:t>
            </a:r>
          </a:p>
          <a:p>
            <a:pPr algn="just"/>
            <a:r>
              <a:rPr lang="en-GB" sz="1600" b="1" dirty="0">
                <a:solidFill>
                  <a:schemeClr val="accent5">
                    <a:lumMod val="50000"/>
                  </a:schemeClr>
                </a:solidFill>
              </a:rPr>
              <a:t>In a bowl, beat the cream thoroughly with the two egg yolks. Then add 1 full ladle of hot soup, mix it well, and pour everything into the soup pot. Add the well-washed and finely chopped lovage, adjust the taste with salt and pepper and the soup is ready to serve, with hot peppers.</a:t>
            </a:r>
          </a:p>
        </p:txBody>
      </p:sp>
    </p:spTree>
    <p:extLst>
      <p:ext uri="{BB962C8B-B14F-4D97-AF65-F5344CB8AC3E}">
        <p14:creationId xmlns:p14="http://schemas.microsoft.com/office/powerpoint/2010/main" val="43741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tăText 3">
            <a:extLst>
              <a:ext uri="{FF2B5EF4-FFF2-40B4-BE49-F238E27FC236}">
                <a16:creationId xmlns:a16="http://schemas.microsoft.com/office/drawing/2014/main" id="{AF66EB11-C57D-870A-8CB6-B649BB5F9390}"/>
              </a:ext>
            </a:extLst>
          </p:cNvPr>
          <p:cNvSpPr txBox="1"/>
          <p:nvPr/>
        </p:nvSpPr>
        <p:spPr>
          <a:xfrm>
            <a:off x="183080" y="180295"/>
            <a:ext cx="4572000" cy="461665"/>
          </a:xfrm>
          <a:prstGeom prst="rect">
            <a:avLst/>
          </a:prstGeom>
          <a:noFill/>
        </p:spPr>
        <p:txBody>
          <a:bodyPr wrap="square">
            <a:spAutoFit/>
          </a:bodyPr>
          <a:lstStyle/>
          <a:p>
            <a:r>
              <a:rPr lang="en-GB" sz="2400" b="1" dirty="0">
                <a:ln w="13462">
                  <a:solidFill>
                    <a:schemeClr val="bg1"/>
                  </a:solidFill>
                  <a:prstDash val="solid"/>
                </a:ln>
                <a:solidFill>
                  <a:srgbClr val="C00000"/>
                </a:solidFill>
                <a:effectLst>
                  <a:outerShdw dist="38100" dir="2700000" algn="bl" rotWithShape="0">
                    <a:schemeClr val="accent5"/>
                  </a:outerShdw>
                </a:effectLst>
              </a:rPr>
              <a:t>ROAST LAMB IN THE OVEN</a:t>
            </a:r>
          </a:p>
        </p:txBody>
      </p:sp>
      <p:pic>
        <p:nvPicPr>
          <p:cNvPr id="6" name="Imagine 5">
            <a:extLst>
              <a:ext uri="{FF2B5EF4-FFF2-40B4-BE49-F238E27FC236}">
                <a16:creationId xmlns:a16="http://schemas.microsoft.com/office/drawing/2014/main" id="{2A19DC4B-9DC4-67CB-0846-939FADA6E1D1}"/>
              </a:ext>
            </a:extLst>
          </p:cNvPr>
          <p:cNvPicPr>
            <a:picLocks noChangeAspect="1"/>
          </p:cNvPicPr>
          <p:nvPr/>
        </p:nvPicPr>
        <p:blipFill>
          <a:blip r:embed="rId2"/>
          <a:stretch>
            <a:fillRect/>
          </a:stretch>
        </p:blipFill>
        <p:spPr>
          <a:xfrm>
            <a:off x="5946651" y="5224724"/>
            <a:ext cx="2453846" cy="1480382"/>
          </a:xfrm>
          <a:prstGeom prst="rect">
            <a:avLst/>
          </a:prstGeom>
          <a:ln>
            <a:noFill/>
          </a:ln>
          <a:effectLst>
            <a:softEdge rad="112500"/>
          </a:effectLst>
        </p:spPr>
      </p:pic>
      <p:pic>
        <p:nvPicPr>
          <p:cNvPr id="8" name="Imagine 7">
            <a:extLst>
              <a:ext uri="{FF2B5EF4-FFF2-40B4-BE49-F238E27FC236}">
                <a16:creationId xmlns:a16="http://schemas.microsoft.com/office/drawing/2014/main" id="{DD3C60D2-FB82-18B0-3587-45AF038CAD68}"/>
              </a:ext>
            </a:extLst>
          </p:cNvPr>
          <p:cNvPicPr>
            <a:picLocks noChangeAspect="1"/>
          </p:cNvPicPr>
          <p:nvPr/>
        </p:nvPicPr>
        <p:blipFill>
          <a:blip r:embed="rId3"/>
          <a:stretch>
            <a:fillRect/>
          </a:stretch>
        </p:blipFill>
        <p:spPr>
          <a:xfrm rot="16200000">
            <a:off x="1285374" y="190051"/>
            <a:ext cx="1410699" cy="2209801"/>
          </a:xfrm>
          <a:prstGeom prst="rect">
            <a:avLst/>
          </a:prstGeom>
          <a:ln>
            <a:noFill/>
          </a:ln>
          <a:effectLst>
            <a:softEdge rad="112500"/>
          </a:effectLst>
        </p:spPr>
      </p:pic>
      <p:sp>
        <p:nvSpPr>
          <p:cNvPr id="10" name="CasetăText 9">
            <a:extLst>
              <a:ext uri="{FF2B5EF4-FFF2-40B4-BE49-F238E27FC236}">
                <a16:creationId xmlns:a16="http://schemas.microsoft.com/office/drawing/2014/main" id="{FAA4B250-AB4E-502D-3EB2-646299B18845}"/>
              </a:ext>
            </a:extLst>
          </p:cNvPr>
          <p:cNvSpPr txBox="1"/>
          <p:nvPr/>
        </p:nvSpPr>
        <p:spPr>
          <a:xfrm>
            <a:off x="1100138" y="2018791"/>
            <a:ext cx="2738438" cy="2862322"/>
          </a:xfrm>
          <a:prstGeom prst="rect">
            <a:avLst/>
          </a:prstGeom>
          <a:noFill/>
        </p:spPr>
        <p:txBody>
          <a:bodyPr wrap="square">
            <a:spAutoFit/>
          </a:bodyPr>
          <a:lstStyle/>
          <a:p>
            <a:r>
              <a:rPr lang="en-GB" b="1" u="sng" dirty="0">
                <a:solidFill>
                  <a:srgbClr val="002060"/>
                </a:solidFill>
              </a:rPr>
              <a:t>Ingredients:</a:t>
            </a:r>
          </a:p>
          <a:p>
            <a:pPr marL="285750" indent="-285750">
              <a:buFont typeface="Arial" panose="020B0604020202020204" pitchFamily="34" charset="0"/>
              <a:buChar char="•"/>
            </a:pPr>
            <a:r>
              <a:rPr lang="en-GB" dirty="0">
                <a:solidFill>
                  <a:srgbClr val="002060"/>
                </a:solidFill>
              </a:rPr>
              <a:t>a leg of lamb of 1.5-2 kg</a:t>
            </a:r>
          </a:p>
          <a:p>
            <a:pPr marL="285750" indent="-285750">
              <a:buFont typeface="Arial" panose="020B0604020202020204" pitchFamily="34" charset="0"/>
              <a:buChar char="•"/>
            </a:pPr>
            <a:r>
              <a:rPr lang="en-GB" dirty="0">
                <a:solidFill>
                  <a:srgbClr val="002060"/>
                </a:solidFill>
              </a:rPr>
              <a:t>salt</a:t>
            </a:r>
          </a:p>
          <a:p>
            <a:pPr marL="285750" indent="-285750">
              <a:buFont typeface="Arial" panose="020B0604020202020204" pitchFamily="34" charset="0"/>
              <a:buChar char="•"/>
            </a:pPr>
            <a:r>
              <a:rPr lang="en-GB" dirty="0">
                <a:solidFill>
                  <a:srgbClr val="002060"/>
                </a:solidFill>
              </a:rPr>
              <a:t>pepper</a:t>
            </a:r>
          </a:p>
          <a:p>
            <a:pPr marL="285750" indent="-285750">
              <a:buFont typeface="Arial" panose="020B0604020202020204" pitchFamily="34" charset="0"/>
              <a:buChar char="•"/>
            </a:pPr>
            <a:r>
              <a:rPr lang="en-GB" dirty="0">
                <a:solidFill>
                  <a:srgbClr val="002060"/>
                </a:solidFill>
              </a:rPr>
              <a:t>sweet paprika</a:t>
            </a:r>
          </a:p>
          <a:p>
            <a:pPr marL="285750" indent="-285750">
              <a:buFont typeface="Arial" panose="020B0604020202020204" pitchFamily="34" charset="0"/>
              <a:buChar char="•"/>
            </a:pPr>
            <a:r>
              <a:rPr lang="en-GB" dirty="0">
                <a:solidFill>
                  <a:srgbClr val="002060"/>
                </a:solidFill>
              </a:rPr>
              <a:t>garlic</a:t>
            </a:r>
          </a:p>
          <a:p>
            <a:pPr marL="285750" indent="-285750">
              <a:buFont typeface="Arial" panose="020B0604020202020204" pitchFamily="34" charset="0"/>
              <a:buChar char="•"/>
            </a:pPr>
            <a:r>
              <a:rPr lang="en-GB" dirty="0">
                <a:solidFill>
                  <a:srgbClr val="002060"/>
                </a:solidFill>
              </a:rPr>
              <a:t>2-3 tablespoons of oil</a:t>
            </a:r>
          </a:p>
          <a:p>
            <a:pPr marL="285750" indent="-285750">
              <a:buFont typeface="Arial" panose="020B0604020202020204" pitchFamily="34" charset="0"/>
              <a:buChar char="•"/>
            </a:pPr>
            <a:r>
              <a:rPr lang="en-GB" dirty="0">
                <a:solidFill>
                  <a:srgbClr val="002060"/>
                </a:solidFill>
              </a:rPr>
              <a:t>Garnish:</a:t>
            </a:r>
          </a:p>
          <a:p>
            <a:pPr marL="285750" indent="-285750">
              <a:buFont typeface="Arial" panose="020B0604020202020204" pitchFamily="34" charset="0"/>
              <a:buChar char="•"/>
            </a:pPr>
            <a:r>
              <a:rPr lang="en-GB" dirty="0">
                <a:solidFill>
                  <a:srgbClr val="002060"/>
                </a:solidFill>
              </a:rPr>
              <a:t>potato salad</a:t>
            </a:r>
          </a:p>
          <a:p>
            <a:pPr marL="285750" indent="-285750">
              <a:buFont typeface="Arial" panose="020B0604020202020204" pitchFamily="34" charset="0"/>
              <a:buChar char="•"/>
            </a:pPr>
            <a:r>
              <a:rPr lang="en-GB" dirty="0">
                <a:solidFill>
                  <a:srgbClr val="002060"/>
                </a:solidFill>
              </a:rPr>
              <a:t>lettuce</a:t>
            </a:r>
          </a:p>
        </p:txBody>
      </p:sp>
      <p:sp>
        <p:nvSpPr>
          <p:cNvPr id="12" name="CasetăText 11">
            <a:extLst>
              <a:ext uri="{FF2B5EF4-FFF2-40B4-BE49-F238E27FC236}">
                <a16:creationId xmlns:a16="http://schemas.microsoft.com/office/drawing/2014/main" id="{9B516251-5A69-1270-5E1C-F906C89F51F7}"/>
              </a:ext>
            </a:extLst>
          </p:cNvPr>
          <p:cNvSpPr txBox="1"/>
          <p:nvPr/>
        </p:nvSpPr>
        <p:spPr>
          <a:xfrm>
            <a:off x="3838576" y="136863"/>
            <a:ext cx="4900610" cy="5078313"/>
          </a:xfrm>
          <a:prstGeom prst="rect">
            <a:avLst/>
          </a:prstGeom>
          <a:noFill/>
        </p:spPr>
        <p:txBody>
          <a:bodyPr wrap="square">
            <a:spAutoFit/>
          </a:bodyPr>
          <a:lstStyle/>
          <a:p>
            <a:pPr algn="just"/>
            <a:r>
              <a:rPr lang="en-GB" b="1" dirty="0">
                <a:solidFill>
                  <a:schemeClr val="accent5">
                    <a:lumMod val="50000"/>
                  </a:schemeClr>
                </a:solidFill>
              </a:rPr>
              <a:t>Season the meat for at least 12 hours before baking. Here is the leg of lamb. In order not to excessively dry the meat on the shin, scrape it with a knife and push it up, towards the knee. The cleaned bone looks even better and the meat will not burn when cooked. Place the meat in a large tray.</a:t>
            </a:r>
          </a:p>
          <a:p>
            <a:pPr algn="just"/>
            <a:r>
              <a:rPr lang="en-GB" b="1" dirty="0">
                <a:solidFill>
                  <a:schemeClr val="accent5">
                    <a:lumMod val="50000"/>
                  </a:schemeClr>
                </a:solidFill>
              </a:rPr>
              <a:t>Sprinkle it with salt and pepper, add garlic, coat it with 2-3 tablespoons of oil, and rub it thoroughly with your hands. Cover the tray with aluminium foil and leave it to cool in the refrigerator. The next day, take the tray out of the fridge and leave it on the kitchen table to warm up slowly and reach room temperature. Then place the meat on a grill and under the tray, put it in the pre-heated oven at 170 degrees, with ventilation (top and bottom heat), for 2 hours, turning it from time to time on one side and the other.</a:t>
            </a:r>
          </a:p>
        </p:txBody>
      </p:sp>
      <p:pic>
        <p:nvPicPr>
          <p:cNvPr id="14" name="Imagine 13">
            <a:extLst>
              <a:ext uri="{FF2B5EF4-FFF2-40B4-BE49-F238E27FC236}">
                <a16:creationId xmlns:a16="http://schemas.microsoft.com/office/drawing/2014/main" id="{AA2F9F1B-798E-14D1-924D-5D2F3A9133B3}"/>
              </a:ext>
            </a:extLst>
          </p:cNvPr>
          <p:cNvPicPr>
            <a:picLocks noChangeAspect="1"/>
          </p:cNvPicPr>
          <p:nvPr/>
        </p:nvPicPr>
        <p:blipFill>
          <a:blip r:embed="rId4"/>
          <a:stretch>
            <a:fillRect/>
          </a:stretch>
        </p:blipFill>
        <p:spPr>
          <a:xfrm>
            <a:off x="3838576" y="5393649"/>
            <a:ext cx="1833008" cy="1327488"/>
          </a:xfrm>
          <a:prstGeom prst="rect">
            <a:avLst/>
          </a:prstGeom>
          <a:ln>
            <a:noFill/>
          </a:ln>
          <a:effectLst>
            <a:softEdge rad="112500"/>
          </a:effectLst>
        </p:spPr>
      </p:pic>
      <p:pic>
        <p:nvPicPr>
          <p:cNvPr id="16" name="Imagine 15">
            <a:extLst>
              <a:ext uri="{FF2B5EF4-FFF2-40B4-BE49-F238E27FC236}">
                <a16:creationId xmlns:a16="http://schemas.microsoft.com/office/drawing/2014/main" id="{6A2D61C0-C9F7-D001-C9AC-5E7216954CE8}"/>
              </a:ext>
            </a:extLst>
          </p:cNvPr>
          <p:cNvPicPr>
            <a:picLocks noChangeAspect="1"/>
          </p:cNvPicPr>
          <p:nvPr/>
        </p:nvPicPr>
        <p:blipFill>
          <a:blip r:embed="rId5"/>
          <a:stretch>
            <a:fillRect/>
          </a:stretch>
        </p:blipFill>
        <p:spPr>
          <a:xfrm>
            <a:off x="985837" y="4949544"/>
            <a:ext cx="2738438" cy="1395053"/>
          </a:xfrm>
          <a:prstGeom prst="rect">
            <a:avLst/>
          </a:prstGeom>
          <a:ln>
            <a:noFill/>
          </a:ln>
          <a:effectLst>
            <a:softEdge rad="112500"/>
          </a:effectLst>
        </p:spPr>
      </p:pic>
    </p:spTree>
    <p:extLst>
      <p:ext uri="{BB962C8B-B14F-4D97-AF65-F5344CB8AC3E}">
        <p14:creationId xmlns:p14="http://schemas.microsoft.com/office/powerpoint/2010/main" val="211398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745BDE87-E8B9-4C2C-4BFD-3E8DC693357B}"/>
              </a:ext>
            </a:extLst>
          </p:cNvPr>
          <p:cNvSpPr txBox="1"/>
          <p:nvPr/>
        </p:nvSpPr>
        <p:spPr>
          <a:xfrm>
            <a:off x="142875" y="53272"/>
            <a:ext cx="8782050" cy="461665"/>
          </a:xfrm>
          <a:prstGeom prst="rect">
            <a:avLst/>
          </a:prstGeom>
          <a:noFill/>
        </p:spPr>
        <p:txBody>
          <a:bodyPr wrap="square">
            <a:spAutoFit/>
          </a:bodyPr>
          <a:lstStyle/>
          <a:p>
            <a:pPr algn="ctr"/>
            <a:r>
              <a:rPr lang="en-GB" sz="2400" b="1" dirty="0">
                <a:ln w="13462">
                  <a:solidFill>
                    <a:schemeClr val="bg1"/>
                  </a:solidFill>
                  <a:prstDash val="solid"/>
                </a:ln>
                <a:solidFill>
                  <a:srgbClr val="C00000"/>
                </a:solidFill>
                <a:effectLst>
                  <a:outerShdw dist="38100" dir="2700000" algn="bl" rotWithShape="0">
                    <a:schemeClr val="accent5"/>
                  </a:outerShdw>
                </a:effectLst>
              </a:rPr>
              <a:t>PASCA</a:t>
            </a:r>
            <a:r>
              <a:rPr lang="en-GB" sz="2400" b="1" dirty="0">
                <a:solidFill>
                  <a:srgbClr val="002060"/>
                </a:solidFill>
              </a:rPr>
              <a:t> </a:t>
            </a:r>
            <a:r>
              <a:rPr lang="en-GB" sz="2000" b="1" dirty="0">
                <a:solidFill>
                  <a:srgbClr val="002060"/>
                </a:solidFill>
              </a:rPr>
              <a:t>-  </a:t>
            </a:r>
            <a:r>
              <a:rPr lang="en-GB" b="1" dirty="0">
                <a:solidFill>
                  <a:srgbClr val="002060"/>
                </a:solidFill>
              </a:rPr>
              <a:t>a special kind of pastry with a sweet cheese filling and sometimes raisins</a:t>
            </a:r>
          </a:p>
        </p:txBody>
      </p:sp>
      <p:sp>
        <p:nvSpPr>
          <p:cNvPr id="9" name="CasetăText 8">
            <a:extLst>
              <a:ext uri="{FF2B5EF4-FFF2-40B4-BE49-F238E27FC236}">
                <a16:creationId xmlns:a16="http://schemas.microsoft.com/office/drawing/2014/main" id="{825E8C2C-C129-CF55-0C76-BE9B1722FAA7}"/>
              </a:ext>
            </a:extLst>
          </p:cNvPr>
          <p:cNvSpPr txBox="1"/>
          <p:nvPr/>
        </p:nvSpPr>
        <p:spPr>
          <a:xfrm>
            <a:off x="0" y="1364188"/>
            <a:ext cx="2533650" cy="549381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GB" sz="1300" b="1" u="sng" dirty="0">
                <a:solidFill>
                  <a:srgbClr val="C00000"/>
                </a:solidFill>
              </a:rPr>
              <a:t>Ingredients:</a:t>
            </a:r>
          </a:p>
          <a:p>
            <a:r>
              <a:rPr lang="en-GB" sz="1300" b="1" u="sng" dirty="0">
                <a:solidFill>
                  <a:srgbClr val="C00000"/>
                </a:solidFill>
              </a:rPr>
              <a:t>For the dough:</a:t>
            </a:r>
          </a:p>
          <a:p>
            <a:pPr marL="285750" indent="-285750">
              <a:buFont typeface="Arial" panose="020B0604020202020204" pitchFamily="34" charset="0"/>
              <a:buChar char="•"/>
            </a:pPr>
            <a:r>
              <a:rPr lang="en-GB" sz="1300" b="1" dirty="0">
                <a:solidFill>
                  <a:srgbClr val="C00000"/>
                </a:solidFill>
              </a:rPr>
              <a:t>300 g white flour 000</a:t>
            </a:r>
          </a:p>
          <a:p>
            <a:pPr marL="285750" indent="-285750">
              <a:buFont typeface="Arial" panose="020B0604020202020204" pitchFamily="34" charset="0"/>
              <a:buChar char="•"/>
            </a:pPr>
            <a:r>
              <a:rPr lang="en-GB" sz="1300" b="1" dirty="0">
                <a:solidFill>
                  <a:srgbClr val="C00000"/>
                </a:solidFill>
              </a:rPr>
              <a:t>2 egg yolks</a:t>
            </a:r>
          </a:p>
          <a:p>
            <a:pPr marL="285750" indent="-285750">
              <a:buFont typeface="Arial" panose="020B0604020202020204" pitchFamily="34" charset="0"/>
              <a:buChar char="•"/>
            </a:pPr>
            <a:r>
              <a:rPr lang="en-GB" sz="1300" b="1" dirty="0">
                <a:solidFill>
                  <a:srgbClr val="C00000"/>
                </a:solidFill>
              </a:rPr>
              <a:t>40 g powdered sugar</a:t>
            </a:r>
          </a:p>
          <a:p>
            <a:pPr marL="285750" indent="-285750">
              <a:buFont typeface="Arial" panose="020B0604020202020204" pitchFamily="34" charset="0"/>
              <a:buChar char="•"/>
            </a:pPr>
            <a:r>
              <a:rPr lang="en-GB" sz="1300" b="1" dirty="0">
                <a:solidFill>
                  <a:srgbClr val="C00000"/>
                </a:solidFill>
              </a:rPr>
              <a:t>180 ml warm milk</a:t>
            </a:r>
          </a:p>
          <a:p>
            <a:pPr marL="285750" indent="-285750">
              <a:buFont typeface="Arial" panose="020B0604020202020204" pitchFamily="34" charset="0"/>
              <a:buChar char="•"/>
            </a:pPr>
            <a:r>
              <a:rPr lang="en-GB" sz="1300" b="1" dirty="0">
                <a:solidFill>
                  <a:srgbClr val="C00000"/>
                </a:solidFill>
              </a:rPr>
              <a:t>60 g 82% soft butter</a:t>
            </a:r>
          </a:p>
          <a:p>
            <a:pPr marL="285750" indent="-285750">
              <a:buFont typeface="Arial" panose="020B0604020202020204" pitchFamily="34" charset="0"/>
              <a:buChar char="•"/>
            </a:pPr>
            <a:r>
              <a:rPr lang="en-GB" sz="1300" b="1" dirty="0">
                <a:solidFill>
                  <a:srgbClr val="C00000"/>
                </a:solidFill>
              </a:rPr>
              <a:t>12 g fresh yeast or 4 g dry yeast</a:t>
            </a:r>
          </a:p>
          <a:p>
            <a:pPr marL="285750" indent="-285750">
              <a:buFont typeface="Arial" panose="020B0604020202020204" pitchFamily="34" charset="0"/>
              <a:buChar char="•"/>
            </a:pPr>
            <a:r>
              <a:rPr lang="en-GB" sz="1300" b="1" dirty="0">
                <a:solidFill>
                  <a:srgbClr val="C00000"/>
                </a:solidFill>
              </a:rPr>
              <a:t>a good pinch of salt</a:t>
            </a:r>
          </a:p>
          <a:p>
            <a:pPr marL="285750" indent="-285750">
              <a:buFont typeface="Arial" panose="020B0604020202020204" pitchFamily="34" charset="0"/>
              <a:buChar char="•"/>
            </a:pPr>
            <a:r>
              <a:rPr lang="en-GB" sz="1300" b="1" dirty="0">
                <a:solidFill>
                  <a:srgbClr val="C00000"/>
                </a:solidFill>
              </a:rPr>
              <a:t>a packet of vanilla sugar or ½ teaspoon of vanilla extract</a:t>
            </a:r>
          </a:p>
          <a:p>
            <a:pPr marL="285750" indent="-285750">
              <a:buFont typeface="Arial" panose="020B0604020202020204" pitchFamily="34" charset="0"/>
              <a:buChar char="•"/>
            </a:pPr>
            <a:r>
              <a:rPr lang="en-GB" sz="1300" b="1" dirty="0">
                <a:solidFill>
                  <a:srgbClr val="C00000"/>
                </a:solidFill>
              </a:rPr>
              <a:t>grated rind from ½ lemon</a:t>
            </a:r>
          </a:p>
          <a:p>
            <a:r>
              <a:rPr lang="en-GB" sz="1300" b="1" u="sng" dirty="0">
                <a:solidFill>
                  <a:srgbClr val="C00000"/>
                </a:solidFill>
              </a:rPr>
              <a:t>For the filling:</a:t>
            </a:r>
          </a:p>
          <a:p>
            <a:pPr marL="285750" indent="-285750">
              <a:buFont typeface="Arial" panose="020B0604020202020204" pitchFamily="34" charset="0"/>
              <a:buChar char="•"/>
            </a:pPr>
            <a:r>
              <a:rPr lang="en-GB" sz="1300" b="1" dirty="0">
                <a:solidFill>
                  <a:srgbClr val="C00000"/>
                </a:solidFill>
              </a:rPr>
              <a:t>300 g cottage cheese</a:t>
            </a:r>
          </a:p>
          <a:p>
            <a:pPr marL="285750" indent="-285750">
              <a:buFont typeface="Arial" panose="020B0604020202020204" pitchFamily="34" charset="0"/>
              <a:buChar char="•"/>
            </a:pPr>
            <a:r>
              <a:rPr lang="en-GB" sz="1300" b="1" dirty="0">
                <a:solidFill>
                  <a:srgbClr val="C00000"/>
                </a:solidFill>
              </a:rPr>
              <a:t>50 g heavy cream with min. 20% fat</a:t>
            </a:r>
          </a:p>
          <a:p>
            <a:pPr marL="285750" indent="-285750">
              <a:buFont typeface="Arial" panose="020B0604020202020204" pitchFamily="34" charset="0"/>
              <a:buChar char="•"/>
            </a:pPr>
            <a:r>
              <a:rPr lang="en-GB" sz="1300" b="1" dirty="0">
                <a:solidFill>
                  <a:srgbClr val="C00000"/>
                </a:solidFill>
              </a:rPr>
              <a:t>3 eggs</a:t>
            </a:r>
          </a:p>
          <a:p>
            <a:pPr marL="285750" indent="-285750">
              <a:buFont typeface="Arial" panose="020B0604020202020204" pitchFamily="34" charset="0"/>
              <a:buChar char="•"/>
            </a:pPr>
            <a:r>
              <a:rPr lang="en-GB" sz="1300" b="1" dirty="0">
                <a:solidFill>
                  <a:srgbClr val="C00000"/>
                </a:solidFill>
              </a:rPr>
              <a:t>100-120 g of sugar</a:t>
            </a:r>
          </a:p>
          <a:p>
            <a:pPr marL="285750" indent="-285750">
              <a:buFont typeface="Arial" panose="020B0604020202020204" pitchFamily="34" charset="0"/>
              <a:buChar char="•"/>
            </a:pPr>
            <a:r>
              <a:rPr lang="en-GB" sz="1300" b="1" dirty="0">
                <a:solidFill>
                  <a:srgbClr val="C00000"/>
                </a:solidFill>
              </a:rPr>
              <a:t>a good pinch of salt</a:t>
            </a:r>
          </a:p>
          <a:p>
            <a:pPr marL="285750" indent="-285750">
              <a:buFont typeface="Arial" panose="020B0604020202020204" pitchFamily="34" charset="0"/>
              <a:buChar char="•"/>
            </a:pPr>
            <a:r>
              <a:rPr lang="en-GB" sz="1300" b="1" dirty="0">
                <a:solidFill>
                  <a:srgbClr val="C00000"/>
                </a:solidFill>
              </a:rPr>
              <a:t>a packet of vanilla sugar or vanilla extract</a:t>
            </a:r>
          </a:p>
          <a:p>
            <a:pPr marL="285750" indent="-285750">
              <a:buFont typeface="Arial" panose="020B0604020202020204" pitchFamily="34" charset="0"/>
              <a:buChar char="•"/>
            </a:pPr>
            <a:r>
              <a:rPr lang="en-GB" sz="1300" b="1" dirty="0">
                <a:solidFill>
                  <a:srgbClr val="C00000"/>
                </a:solidFill>
              </a:rPr>
              <a:t>grated lemon peel</a:t>
            </a:r>
          </a:p>
          <a:p>
            <a:pPr marL="285750" indent="-285750">
              <a:buFont typeface="Arial" panose="020B0604020202020204" pitchFamily="34" charset="0"/>
              <a:buChar char="•"/>
            </a:pPr>
            <a:r>
              <a:rPr lang="en-GB" sz="1300" b="1" dirty="0">
                <a:solidFill>
                  <a:srgbClr val="C00000"/>
                </a:solidFill>
              </a:rPr>
              <a:t>100 g raisins</a:t>
            </a:r>
          </a:p>
          <a:p>
            <a:pPr marL="285750" indent="-285750">
              <a:buFont typeface="Arial" panose="020B0604020202020204" pitchFamily="34" charset="0"/>
              <a:buChar char="•"/>
            </a:pPr>
            <a:r>
              <a:rPr lang="en-GB" sz="1300" b="1" dirty="0">
                <a:solidFill>
                  <a:srgbClr val="C00000"/>
                </a:solidFill>
              </a:rPr>
              <a:t>30 g semolina</a:t>
            </a:r>
          </a:p>
          <a:p>
            <a:r>
              <a:rPr lang="en-GB" sz="1300" b="1" u="sng" dirty="0">
                <a:solidFill>
                  <a:srgbClr val="C00000"/>
                </a:solidFill>
              </a:rPr>
              <a:t>For decoration:</a:t>
            </a:r>
          </a:p>
          <a:p>
            <a:pPr marL="285750" indent="-285750">
              <a:buFont typeface="Arial" panose="020B0604020202020204" pitchFamily="34" charset="0"/>
              <a:buChar char="•"/>
            </a:pPr>
            <a:r>
              <a:rPr lang="en-GB" sz="1300" b="1" dirty="0">
                <a:solidFill>
                  <a:srgbClr val="C00000"/>
                </a:solidFill>
              </a:rPr>
              <a:t>1 whisked egg</a:t>
            </a:r>
          </a:p>
        </p:txBody>
      </p:sp>
      <p:sp>
        <p:nvSpPr>
          <p:cNvPr id="15" name="CasetăText 14">
            <a:extLst>
              <a:ext uri="{FF2B5EF4-FFF2-40B4-BE49-F238E27FC236}">
                <a16:creationId xmlns:a16="http://schemas.microsoft.com/office/drawing/2014/main" id="{A8EBA194-25CA-002C-5E7E-36C3CD4AE5CF}"/>
              </a:ext>
            </a:extLst>
          </p:cNvPr>
          <p:cNvSpPr txBox="1"/>
          <p:nvPr/>
        </p:nvSpPr>
        <p:spPr>
          <a:xfrm>
            <a:off x="2533650" y="517803"/>
            <a:ext cx="6610350" cy="63401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400" b="1" dirty="0">
                <a:solidFill>
                  <a:srgbClr val="002060"/>
                </a:solidFill>
                <a:latin typeface="Times New Roman" panose="02020603050405020304" pitchFamily="18" charset="0"/>
                <a:cs typeface="Times New Roman" panose="02020603050405020304" pitchFamily="18" charset="0"/>
              </a:rPr>
              <a:t>The yeast is added to 50 ml of warm milk and left for 5-7 minutes. Pour in the remaining 130 ml of milk, add the powdered and vanilla sugar, the grated lemon peel, and the egg yolks. Mix everything for 1 minute, then add half of the flour and salt. Knead for 5 minutes, then add the soft butter (at room temperature) and mix for another 1 minute. Finally, add the rest of the flour and knead the dough for another 5 minutes. The dough should be soft, not very sticky. It is detached from the walls of the bowl with the spatula and arranged in the middle of it.</a:t>
            </a:r>
          </a:p>
          <a:p>
            <a:pPr algn="just"/>
            <a:r>
              <a:rPr lang="en-GB" sz="1400" b="1" dirty="0">
                <a:solidFill>
                  <a:srgbClr val="002060"/>
                </a:solidFill>
                <a:latin typeface="Times New Roman" panose="02020603050405020304" pitchFamily="18" charset="0"/>
                <a:cs typeface="Times New Roman" panose="02020603050405020304" pitchFamily="18" charset="0"/>
              </a:rPr>
              <a:t>Let the dough rise until it doubles in size. The fermentation time depends on the ambient temperature so it can vary from 45 minutes to 2 hours or even more. In the meantime, prepare the filling. In a large bowl, mix the well-drained cheese, cream, sugar, eggs, vanilla, grated lemon peel, raisins, and a good pinch of salt with a spoon. To get a slightly denser filling, add 30 g of semolina. It will puff up as it bakes and absorb some of the custard's moisture. Knead the leavened dough for a few more seconds and divide it into three unequal parts.</a:t>
            </a:r>
          </a:p>
          <a:p>
            <a:pPr algn="just"/>
            <a:r>
              <a:rPr lang="en-GB" sz="1400" b="1" dirty="0">
                <a:solidFill>
                  <a:srgbClr val="002060"/>
                </a:solidFill>
                <a:latin typeface="Times New Roman" panose="02020603050405020304" pitchFamily="18" charset="0"/>
                <a:cs typeface="Times New Roman" panose="02020603050405020304" pitchFamily="18" charset="0"/>
              </a:rPr>
              <a:t>The part for the base (250 g) is spread in the form of a disc with a diameter of approx. 28 cm.</a:t>
            </a:r>
          </a:p>
          <a:p>
            <a:pPr algn="just"/>
            <a:r>
              <a:rPr lang="en-GB" sz="1400" b="1" dirty="0">
                <a:solidFill>
                  <a:srgbClr val="002060"/>
                </a:solidFill>
                <a:latin typeface="Times New Roman" panose="02020603050405020304" pitchFamily="18" charset="0"/>
                <a:cs typeface="Times New Roman" panose="02020603050405020304" pitchFamily="18" charset="0"/>
              </a:rPr>
              <a:t>From the part for the border (300g) make 2 simple long cords (cylindrical) with a length of approx. 60-70 cm each, which twists together.</a:t>
            </a:r>
          </a:p>
          <a:p>
            <a:pPr algn="just"/>
            <a:r>
              <a:rPr lang="en-GB" sz="1400" b="1" dirty="0">
                <a:solidFill>
                  <a:srgbClr val="002060"/>
                </a:solidFill>
                <a:latin typeface="Times New Roman" panose="02020603050405020304" pitchFamily="18" charset="0"/>
                <a:cs typeface="Times New Roman" panose="02020603050405020304" pitchFamily="18" charset="0"/>
              </a:rPr>
              <a:t>From the last part (100g) shape the cross for Easter. From 70 g of dough, make a twisted string, approx. 20 cm, and from the remaining 30 g one of about 10 cm (the arms of the cross).</a:t>
            </a:r>
          </a:p>
          <a:p>
            <a:pPr algn="just"/>
            <a:r>
              <a:rPr lang="en-GB" sz="1400" b="1" dirty="0">
                <a:solidFill>
                  <a:srgbClr val="002060"/>
                </a:solidFill>
                <a:latin typeface="Times New Roman" panose="02020603050405020304" pitchFamily="18" charset="0"/>
                <a:cs typeface="Times New Roman" panose="02020603050405020304" pitchFamily="18" charset="0"/>
              </a:rPr>
              <a:t>Line the bottom of the form with baking paper. Insert the dough disc for the base, making sure that its edges go up about 2-3 cm on the walls of the form. Then place the braided crown (border) so that it sticks well to the edge of the form and the base of the dough.</a:t>
            </a:r>
          </a:p>
          <a:p>
            <a:pPr algn="just"/>
            <a:r>
              <a:rPr lang="en-GB" sz="1400" b="1" dirty="0">
                <a:solidFill>
                  <a:srgbClr val="002060"/>
                </a:solidFill>
                <a:latin typeface="Times New Roman" panose="02020603050405020304" pitchFamily="18" charset="0"/>
                <a:cs typeface="Times New Roman" panose="02020603050405020304" pitchFamily="18" charset="0"/>
              </a:rPr>
              <a:t>Pour in the sweet cheese filling and level with a spatula. The cross is placed above. Brush the edge and the cross well with an egg beaten with a pinch of salt. Let everything rise for about 10-15 minutes until the oven heats up to 170 degrees. Bake for 45-50 minutes.</a:t>
            </a:r>
          </a:p>
        </p:txBody>
      </p:sp>
      <p:pic>
        <p:nvPicPr>
          <p:cNvPr id="22" name="Imagine 21">
            <a:extLst>
              <a:ext uri="{FF2B5EF4-FFF2-40B4-BE49-F238E27FC236}">
                <a16:creationId xmlns:a16="http://schemas.microsoft.com/office/drawing/2014/main" id="{DE19B38C-AEC7-EA6C-D52E-70CD6B23938F}"/>
              </a:ext>
            </a:extLst>
          </p:cNvPr>
          <p:cNvPicPr>
            <a:picLocks noChangeAspect="1"/>
          </p:cNvPicPr>
          <p:nvPr/>
        </p:nvPicPr>
        <p:blipFill>
          <a:blip r:embed="rId2"/>
          <a:stretch>
            <a:fillRect/>
          </a:stretch>
        </p:blipFill>
        <p:spPr>
          <a:xfrm>
            <a:off x="1341120" y="5611164"/>
            <a:ext cx="1343513" cy="1053736"/>
          </a:xfrm>
          <a:prstGeom prst="ellipse">
            <a:avLst/>
          </a:prstGeom>
          <a:ln>
            <a:noFill/>
          </a:ln>
          <a:effectLst>
            <a:softEdge rad="112500"/>
          </a:effectLst>
        </p:spPr>
      </p:pic>
      <p:pic>
        <p:nvPicPr>
          <p:cNvPr id="24" name="Imagine 23">
            <a:extLst>
              <a:ext uri="{FF2B5EF4-FFF2-40B4-BE49-F238E27FC236}">
                <a16:creationId xmlns:a16="http://schemas.microsoft.com/office/drawing/2014/main" id="{46F6BD42-2AED-93C0-810F-B03B884CD4E1}"/>
              </a:ext>
            </a:extLst>
          </p:cNvPr>
          <p:cNvPicPr>
            <a:picLocks noChangeAspect="1"/>
          </p:cNvPicPr>
          <p:nvPr/>
        </p:nvPicPr>
        <p:blipFill>
          <a:blip r:embed="rId3"/>
          <a:stretch>
            <a:fillRect/>
          </a:stretch>
        </p:blipFill>
        <p:spPr>
          <a:xfrm>
            <a:off x="828675" y="316677"/>
            <a:ext cx="1855958" cy="1363798"/>
          </a:xfrm>
          <a:prstGeom prst="ellipse">
            <a:avLst/>
          </a:prstGeom>
          <a:ln>
            <a:noFill/>
          </a:ln>
          <a:effectLst>
            <a:softEdge rad="112500"/>
          </a:effectLst>
        </p:spPr>
      </p:pic>
    </p:spTree>
    <p:extLst>
      <p:ext uri="{BB962C8B-B14F-4D97-AF65-F5344CB8AC3E}">
        <p14:creationId xmlns:p14="http://schemas.microsoft.com/office/powerpoint/2010/main" val="113466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tăText 2">
            <a:extLst>
              <a:ext uri="{FF2B5EF4-FFF2-40B4-BE49-F238E27FC236}">
                <a16:creationId xmlns:a16="http://schemas.microsoft.com/office/drawing/2014/main" id="{5CF878B4-81D3-43E8-CC84-8272CE9C840A}"/>
              </a:ext>
            </a:extLst>
          </p:cNvPr>
          <p:cNvSpPr txBox="1"/>
          <p:nvPr/>
        </p:nvSpPr>
        <p:spPr>
          <a:xfrm>
            <a:off x="38100" y="0"/>
            <a:ext cx="8382000" cy="861774"/>
          </a:xfrm>
          <a:prstGeom prst="rect">
            <a:avLst/>
          </a:prstGeom>
          <a:noFill/>
        </p:spPr>
        <p:txBody>
          <a:bodyPr wrap="square">
            <a:spAutoFit/>
          </a:bodyPr>
          <a:lstStyle/>
          <a:p>
            <a:r>
              <a:rPr lang="en-GB" sz="3200" b="1" dirty="0" err="1">
                <a:ln w="13462">
                  <a:solidFill>
                    <a:schemeClr val="bg1"/>
                  </a:solidFill>
                  <a:prstDash val="solid"/>
                </a:ln>
                <a:solidFill>
                  <a:srgbClr val="C00000"/>
                </a:solidFill>
                <a:effectLst>
                  <a:outerShdw dist="38100" dir="2700000" algn="bl" rotWithShape="0">
                    <a:schemeClr val="accent5"/>
                  </a:outerShdw>
                </a:effectLst>
              </a:rPr>
              <a:t>Cozonac</a:t>
            </a:r>
            <a:r>
              <a:rPr lang="en-GB" b="1" dirty="0">
                <a:solidFill>
                  <a:srgbClr val="002060"/>
                </a:solidFill>
              </a:rPr>
              <a:t> </a:t>
            </a:r>
          </a:p>
          <a:p>
            <a:r>
              <a:rPr lang="en-GB" b="1" dirty="0">
                <a:solidFill>
                  <a:srgbClr val="002060"/>
                </a:solidFill>
              </a:rPr>
              <a:t>(a traditional dessert for Christmas or Easter holidays)</a:t>
            </a:r>
          </a:p>
        </p:txBody>
      </p:sp>
      <p:sp>
        <p:nvSpPr>
          <p:cNvPr id="5" name="CasetăText 4">
            <a:extLst>
              <a:ext uri="{FF2B5EF4-FFF2-40B4-BE49-F238E27FC236}">
                <a16:creationId xmlns:a16="http://schemas.microsoft.com/office/drawing/2014/main" id="{7FD1B3E8-38FF-FD92-B55A-A7393C19C0A0}"/>
              </a:ext>
            </a:extLst>
          </p:cNvPr>
          <p:cNvSpPr txBox="1"/>
          <p:nvPr/>
        </p:nvSpPr>
        <p:spPr>
          <a:xfrm>
            <a:off x="0" y="1082128"/>
            <a:ext cx="2533650" cy="4493538"/>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GB" sz="1300" b="1" u="sng" dirty="0">
                <a:solidFill>
                  <a:srgbClr val="C00000"/>
                </a:solidFill>
              </a:rPr>
              <a:t>Ingredients:</a:t>
            </a:r>
          </a:p>
          <a:p>
            <a:pPr marL="285750" indent="-285750">
              <a:buFont typeface="Arial" panose="020B0604020202020204" pitchFamily="34" charset="0"/>
              <a:buChar char="•"/>
            </a:pPr>
            <a:r>
              <a:rPr lang="en-GB" sz="1300" b="1" dirty="0">
                <a:solidFill>
                  <a:srgbClr val="C00000"/>
                </a:solidFill>
              </a:rPr>
              <a:t>1 kg of flour 000</a:t>
            </a:r>
          </a:p>
          <a:p>
            <a:pPr marL="285750" indent="-285750">
              <a:buFont typeface="Arial" panose="020B0604020202020204" pitchFamily="34" charset="0"/>
              <a:buChar char="•"/>
            </a:pPr>
            <a:r>
              <a:rPr lang="en-GB" sz="1300" b="1" dirty="0">
                <a:solidFill>
                  <a:srgbClr val="C00000"/>
                </a:solidFill>
              </a:rPr>
              <a:t>50 g fresh yeast or 14 g dry</a:t>
            </a:r>
          </a:p>
          <a:p>
            <a:pPr marL="285750" indent="-285750">
              <a:buFont typeface="Arial" panose="020B0604020202020204" pitchFamily="34" charset="0"/>
              <a:buChar char="•"/>
            </a:pPr>
            <a:r>
              <a:rPr lang="en-GB" sz="1300" b="1" dirty="0">
                <a:solidFill>
                  <a:srgbClr val="C00000"/>
                </a:solidFill>
              </a:rPr>
              <a:t>350 ml (max. 400 ml) warm milk</a:t>
            </a:r>
          </a:p>
          <a:p>
            <a:pPr marL="285750" indent="-285750">
              <a:buFont typeface="Arial" panose="020B0604020202020204" pitchFamily="34" charset="0"/>
              <a:buChar char="•"/>
            </a:pPr>
            <a:r>
              <a:rPr lang="en-GB" sz="1300" b="1" dirty="0">
                <a:solidFill>
                  <a:srgbClr val="C00000"/>
                </a:solidFill>
              </a:rPr>
              <a:t>250 g of sugar</a:t>
            </a:r>
          </a:p>
          <a:p>
            <a:pPr marL="285750" indent="-285750">
              <a:buFont typeface="Arial" panose="020B0604020202020204" pitchFamily="34" charset="0"/>
              <a:buChar char="•"/>
            </a:pPr>
            <a:r>
              <a:rPr lang="en-GB" sz="1300" b="1" dirty="0">
                <a:solidFill>
                  <a:srgbClr val="C00000"/>
                </a:solidFill>
              </a:rPr>
              <a:t>4 eggs</a:t>
            </a:r>
          </a:p>
          <a:p>
            <a:pPr marL="285750" indent="-285750">
              <a:buFont typeface="Arial" panose="020B0604020202020204" pitchFamily="34" charset="0"/>
              <a:buChar char="•"/>
            </a:pPr>
            <a:r>
              <a:rPr lang="en-GB" sz="1300" b="1" dirty="0">
                <a:solidFill>
                  <a:srgbClr val="C00000"/>
                </a:solidFill>
              </a:rPr>
              <a:t>150 ml of oil or 100 ml of oil and 100 g of melted butter</a:t>
            </a:r>
          </a:p>
          <a:p>
            <a:pPr marL="285750" indent="-285750">
              <a:buFont typeface="Arial" panose="020B0604020202020204" pitchFamily="34" charset="0"/>
              <a:buChar char="•"/>
            </a:pPr>
            <a:r>
              <a:rPr lang="en-GB" sz="1300" b="1" dirty="0">
                <a:solidFill>
                  <a:srgbClr val="C00000"/>
                </a:solidFill>
              </a:rPr>
              <a:t>3 sachets of vanilla sugar or two teaspoons of extract or the core of a vanilla pod</a:t>
            </a:r>
          </a:p>
          <a:p>
            <a:pPr marL="285750" indent="-285750">
              <a:buFont typeface="Arial" panose="020B0604020202020204" pitchFamily="34" charset="0"/>
              <a:buChar char="•"/>
            </a:pPr>
            <a:r>
              <a:rPr lang="en-GB" sz="1300" b="1" dirty="0">
                <a:solidFill>
                  <a:srgbClr val="C00000"/>
                </a:solidFill>
              </a:rPr>
              <a:t>grated peel from 2 lemons and an orange</a:t>
            </a:r>
          </a:p>
          <a:p>
            <a:pPr marL="285750" indent="-285750">
              <a:buFont typeface="Arial" panose="020B0604020202020204" pitchFamily="34" charset="0"/>
              <a:buChar char="•"/>
            </a:pPr>
            <a:r>
              <a:rPr lang="en-GB" sz="1300" b="1" dirty="0">
                <a:solidFill>
                  <a:srgbClr val="C00000"/>
                </a:solidFill>
              </a:rPr>
              <a:t>10-12 g of salt (weighed!)</a:t>
            </a:r>
          </a:p>
          <a:p>
            <a:r>
              <a:rPr lang="en-GB" sz="1300" b="1" u="sng" dirty="0">
                <a:solidFill>
                  <a:srgbClr val="C00000"/>
                </a:solidFill>
              </a:rPr>
              <a:t>Filling:</a:t>
            </a:r>
          </a:p>
          <a:p>
            <a:pPr marL="171450" indent="-171450">
              <a:buFont typeface="Arial" panose="020B0604020202020204" pitchFamily="34" charset="0"/>
              <a:buChar char="•"/>
            </a:pPr>
            <a:r>
              <a:rPr lang="en-GB" sz="1300" b="1" dirty="0">
                <a:solidFill>
                  <a:srgbClr val="C00000"/>
                </a:solidFill>
              </a:rPr>
              <a:t>300 g Turkish delight</a:t>
            </a:r>
          </a:p>
          <a:p>
            <a:pPr marL="171450" indent="-171450">
              <a:buFont typeface="Arial" panose="020B0604020202020204" pitchFamily="34" charset="0"/>
              <a:buChar char="•"/>
            </a:pPr>
            <a:r>
              <a:rPr lang="en-GB" sz="1300" b="1" dirty="0">
                <a:solidFill>
                  <a:srgbClr val="C00000"/>
                </a:solidFill>
              </a:rPr>
              <a:t>150 g walnuts </a:t>
            </a:r>
          </a:p>
          <a:p>
            <a:pPr marL="171450" indent="-171450">
              <a:buFont typeface="Arial" panose="020B0604020202020204" pitchFamily="34" charset="0"/>
              <a:buChar char="•"/>
            </a:pPr>
            <a:r>
              <a:rPr lang="en-GB" sz="1300" b="1" dirty="0">
                <a:solidFill>
                  <a:srgbClr val="C00000"/>
                </a:solidFill>
              </a:rPr>
              <a:t>100 g sugar</a:t>
            </a:r>
          </a:p>
          <a:p>
            <a:pPr marL="171450" indent="-171450">
              <a:buFont typeface="Arial" panose="020B0604020202020204" pitchFamily="34" charset="0"/>
              <a:buChar char="•"/>
            </a:pPr>
            <a:r>
              <a:rPr lang="en-GB" sz="1300" b="1" dirty="0">
                <a:solidFill>
                  <a:srgbClr val="C00000"/>
                </a:solidFill>
              </a:rPr>
              <a:t>50 g of cocoa</a:t>
            </a:r>
          </a:p>
          <a:p>
            <a:r>
              <a:rPr lang="en-GB" sz="1300" b="1" u="sng" dirty="0">
                <a:solidFill>
                  <a:srgbClr val="C00000"/>
                </a:solidFill>
              </a:rPr>
              <a:t>Furthermore: </a:t>
            </a:r>
            <a:r>
              <a:rPr lang="en-GB" sz="1300" b="1" dirty="0">
                <a:solidFill>
                  <a:srgbClr val="C00000"/>
                </a:solidFill>
              </a:rPr>
              <a:t>1 yolk, </a:t>
            </a:r>
          </a:p>
          <a:p>
            <a:pPr marL="171450" indent="-171450">
              <a:buFont typeface="Arial" panose="020B0604020202020204" pitchFamily="34" charset="0"/>
              <a:buChar char="•"/>
            </a:pPr>
            <a:r>
              <a:rPr lang="en-GB" sz="1300" b="1" dirty="0">
                <a:solidFill>
                  <a:srgbClr val="C00000"/>
                </a:solidFill>
              </a:rPr>
              <a:t>50 ml of milk</a:t>
            </a:r>
          </a:p>
        </p:txBody>
      </p:sp>
      <p:sp>
        <p:nvSpPr>
          <p:cNvPr id="7" name="CasetăText 6">
            <a:extLst>
              <a:ext uri="{FF2B5EF4-FFF2-40B4-BE49-F238E27FC236}">
                <a16:creationId xmlns:a16="http://schemas.microsoft.com/office/drawing/2014/main" id="{AF388FA5-821C-33D0-DB5C-8D7D33D98C47}"/>
              </a:ext>
            </a:extLst>
          </p:cNvPr>
          <p:cNvSpPr txBox="1"/>
          <p:nvPr/>
        </p:nvSpPr>
        <p:spPr>
          <a:xfrm>
            <a:off x="2533650" y="833110"/>
            <a:ext cx="6515101" cy="486287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300" b="1" dirty="0">
                <a:solidFill>
                  <a:srgbClr val="002060"/>
                </a:solidFill>
              </a:rPr>
              <a:t>Dissolve the yeast in a small bowl together with a teaspoon of sugar and 100 ml of milk. Mix it thoroughly with a spoon and sprinkle a little flour. Leave it aside for 10 minutes to activate. In the bowl of the mixer (or in a large bowl), put 4 whole eggs, on top of  them add rest of the sugar and the vanilla sugar. Mix everything for 5 minutes. The composition must become foamy and light in colour.</a:t>
            </a:r>
          </a:p>
          <a:p>
            <a:pPr algn="just"/>
            <a:r>
              <a:rPr lang="en-GB" sz="1300" b="1" dirty="0">
                <a:solidFill>
                  <a:srgbClr val="002060"/>
                </a:solidFill>
              </a:rPr>
              <a:t>Replace the whisk with the mixing paddle (the triangular one or the wooden spoon if you work by hand) and add the first mixture - sourdough, the rest of the milk, the grated lemon and orange peel, and 500 g of flour. Everything is mixed approx. 5 minutes. The dough becomes thin, like pancakes. </a:t>
            </a:r>
          </a:p>
          <a:p>
            <a:pPr algn="just"/>
            <a:r>
              <a:rPr lang="en-GB" sz="1300" b="1" dirty="0">
                <a:solidFill>
                  <a:srgbClr val="002060"/>
                </a:solidFill>
              </a:rPr>
              <a:t>Add the rest of the flour together with the salt and knead the dough well with the special kneading hook for 10 minutes. Then cover the bowl with a plastic foil and leave it to rest for 10 minutes, after which the kneading of the dough starts again, adding a little oil, in 3-4 turn. Do not pour the next portion until the previous one is incorporated! This kneading stage lasts approx. 20 minutes. In the end, the dough becomes elastic and smooth and  non-sticky.</a:t>
            </a:r>
          </a:p>
          <a:p>
            <a:pPr algn="just"/>
            <a:r>
              <a:rPr lang="en-GB" sz="1300" b="1" dirty="0">
                <a:solidFill>
                  <a:srgbClr val="002060"/>
                </a:solidFill>
              </a:rPr>
              <a:t>Place the bowl of dough in a large plastic bag, close it as best as possible. Pre-heat the oven to 50 C and then switch it off. Place the bowl with the dough in the warm oven and let it rise for 30-40 minutes.</a:t>
            </a:r>
          </a:p>
          <a:p>
            <a:pPr algn="just"/>
            <a:r>
              <a:rPr lang="en-GB" sz="1300" b="1" dirty="0">
                <a:solidFill>
                  <a:srgbClr val="002060"/>
                </a:solidFill>
              </a:rPr>
              <a:t>Then, turn the dough over on the lightly oiled table and leave it stretched in the shape of a rectangle, with a thickness of 1 finger. First, fold the dough into 3, bringing the side edges over the middle third. A longer rectangle is obtained, the ends of which are again brought over the middle part. </a:t>
            </a:r>
            <a:r>
              <a:rPr lang="en-GB" sz="1200" b="1" dirty="0">
                <a:solidFill>
                  <a:srgbClr val="002060"/>
                </a:solidFill>
              </a:rPr>
              <a:t>Cover the dough with plastic and let it rest for 10 minutes on the work table. Divide the dough into equal portions and shape each one into a ball, which is covered with plastic foil and leave it for a while. </a:t>
            </a:r>
            <a:endParaRPr lang="en-GB" sz="1300" b="1" dirty="0">
              <a:solidFill>
                <a:srgbClr val="002060"/>
              </a:solidFill>
            </a:endParaRPr>
          </a:p>
        </p:txBody>
      </p:sp>
      <p:sp>
        <p:nvSpPr>
          <p:cNvPr id="9" name="CasetăText 8">
            <a:extLst>
              <a:ext uri="{FF2B5EF4-FFF2-40B4-BE49-F238E27FC236}">
                <a16:creationId xmlns:a16="http://schemas.microsoft.com/office/drawing/2014/main" id="{96E72257-5736-41CB-4C34-C7A3B4075939}"/>
              </a:ext>
            </a:extLst>
          </p:cNvPr>
          <p:cNvSpPr txBox="1"/>
          <p:nvPr/>
        </p:nvSpPr>
        <p:spPr>
          <a:xfrm>
            <a:off x="0" y="5575666"/>
            <a:ext cx="9143999" cy="129266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GB" sz="1300" b="1" dirty="0">
                <a:solidFill>
                  <a:srgbClr val="002060"/>
                </a:solidFill>
              </a:rPr>
              <a:t>Take one dough ball at a time and roll it into a rectangle (approx. 40 cm x 25 cm). Sprinkle 1/4 of the cocoa, sugar, and walnut mix and 1/4 of the Turkish delight on top. Then roll it, not very tight, forming a roll. Place 1 cm of dough on the left and right so that the filling remains inside. The obtained rolls are intertwined, not very tightly, in pairs and placed in the baking forms, lined with baking paper. These, covered with aluminium foil, are put back into the oven  for approx. 1.5 hours. Then remove them from the oven, smear it with egg yolk, and bake again at 180 C for 20 minutes, then lower the temperature to 170 C and bake for another 25 minutes.</a:t>
            </a:r>
          </a:p>
        </p:txBody>
      </p:sp>
      <p:pic>
        <p:nvPicPr>
          <p:cNvPr id="11" name="Imagine 10">
            <a:extLst>
              <a:ext uri="{FF2B5EF4-FFF2-40B4-BE49-F238E27FC236}">
                <a16:creationId xmlns:a16="http://schemas.microsoft.com/office/drawing/2014/main" id="{06E59CB4-5405-3CC5-2A36-BB515B448564}"/>
              </a:ext>
            </a:extLst>
          </p:cNvPr>
          <p:cNvPicPr>
            <a:picLocks noChangeAspect="1"/>
          </p:cNvPicPr>
          <p:nvPr/>
        </p:nvPicPr>
        <p:blipFill>
          <a:blip r:embed="rId2"/>
          <a:stretch>
            <a:fillRect/>
          </a:stretch>
        </p:blipFill>
        <p:spPr>
          <a:xfrm>
            <a:off x="5419753" y="71721"/>
            <a:ext cx="1076298" cy="761389"/>
          </a:xfrm>
          <a:prstGeom prst="rect">
            <a:avLst/>
          </a:prstGeom>
        </p:spPr>
      </p:pic>
      <p:pic>
        <p:nvPicPr>
          <p:cNvPr id="13" name="Imagine 12">
            <a:extLst>
              <a:ext uri="{FF2B5EF4-FFF2-40B4-BE49-F238E27FC236}">
                <a16:creationId xmlns:a16="http://schemas.microsoft.com/office/drawing/2014/main" id="{07078EA6-766A-4BCF-280F-91A5984637F5}"/>
              </a:ext>
            </a:extLst>
          </p:cNvPr>
          <p:cNvPicPr>
            <a:picLocks noChangeAspect="1"/>
          </p:cNvPicPr>
          <p:nvPr/>
        </p:nvPicPr>
        <p:blipFill>
          <a:blip r:embed="rId3"/>
          <a:stretch>
            <a:fillRect/>
          </a:stretch>
        </p:blipFill>
        <p:spPr>
          <a:xfrm>
            <a:off x="6819900" y="71721"/>
            <a:ext cx="899836" cy="783250"/>
          </a:xfrm>
          <a:prstGeom prst="rect">
            <a:avLst/>
          </a:prstGeom>
        </p:spPr>
      </p:pic>
      <p:pic>
        <p:nvPicPr>
          <p:cNvPr id="15" name="Imagine 14">
            <a:extLst>
              <a:ext uri="{FF2B5EF4-FFF2-40B4-BE49-F238E27FC236}">
                <a16:creationId xmlns:a16="http://schemas.microsoft.com/office/drawing/2014/main" id="{C0B9C7C6-3D3A-9A5F-6F6F-621D986BD74A}"/>
              </a:ext>
            </a:extLst>
          </p:cNvPr>
          <p:cNvPicPr>
            <a:picLocks noChangeAspect="1"/>
          </p:cNvPicPr>
          <p:nvPr/>
        </p:nvPicPr>
        <p:blipFill>
          <a:blip r:embed="rId4"/>
          <a:stretch>
            <a:fillRect/>
          </a:stretch>
        </p:blipFill>
        <p:spPr>
          <a:xfrm>
            <a:off x="7915676" y="35599"/>
            <a:ext cx="1008848" cy="790575"/>
          </a:xfrm>
          <a:prstGeom prst="rect">
            <a:avLst/>
          </a:prstGeom>
        </p:spPr>
      </p:pic>
    </p:spTree>
    <p:extLst>
      <p:ext uri="{BB962C8B-B14F-4D97-AF65-F5344CB8AC3E}">
        <p14:creationId xmlns:p14="http://schemas.microsoft.com/office/powerpoint/2010/main" val="5064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D:\easter_128582618_1000.jpg">
            <a:extLst>
              <a:ext uri="{FF2B5EF4-FFF2-40B4-BE49-F238E27FC236}">
                <a16:creationId xmlns:a16="http://schemas.microsoft.com/office/drawing/2014/main" id="{B1A449EC-F0AA-A86F-6487-991C42C89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tăText 2">
            <a:extLst>
              <a:ext uri="{FF2B5EF4-FFF2-40B4-BE49-F238E27FC236}">
                <a16:creationId xmlns:a16="http://schemas.microsoft.com/office/drawing/2014/main" id="{01D45F93-B2B0-A559-6BA9-53B35F6A7D76}"/>
              </a:ext>
            </a:extLst>
          </p:cNvPr>
          <p:cNvSpPr txBox="1"/>
          <p:nvPr/>
        </p:nvSpPr>
        <p:spPr>
          <a:xfrm>
            <a:off x="0" y="0"/>
            <a:ext cx="7577138" cy="3231654"/>
          </a:xfrm>
          <a:prstGeom prst="rect">
            <a:avLst/>
          </a:prstGeom>
          <a:noFill/>
        </p:spPr>
        <p:txBody>
          <a:bodyPr wrap="square">
            <a:spAutoFit/>
          </a:bodyPr>
          <a:lstStyle/>
          <a:p>
            <a:pPr algn="ctr"/>
            <a:r>
              <a:rPr lang="en-GB" sz="4800" b="1" dirty="0">
                <a:ln w="13462">
                  <a:solidFill>
                    <a:schemeClr val="bg1"/>
                  </a:solidFill>
                  <a:prstDash val="solid"/>
                </a:ln>
                <a:solidFill>
                  <a:srgbClr val="C00000"/>
                </a:solidFill>
                <a:effectLst>
                  <a:outerShdw dist="38100" dir="2700000" algn="bl" rotWithShape="0">
                    <a:schemeClr val="accent5"/>
                  </a:outerShdw>
                </a:effectLst>
              </a:rPr>
              <a:t>We hope you like our recipes and want to try them!</a:t>
            </a:r>
          </a:p>
          <a:p>
            <a:pPr algn="ctr"/>
            <a:endParaRPr lang="en-GB" sz="4800" b="1" dirty="0">
              <a:ln w="13462">
                <a:solidFill>
                  <a:schemeClr val="bg1"/>
                </a:solidFill>
                <a:prstDash val="solid"/>
              </a:ln>
              <a:solidFill>
                <a:srgbClr val="C00000"/>
              </a:solidFill>
              <a:effectLst>
                <a:outerShdw dist="38100" dir="2700000" algn="bl" rotWithShape="0">
                  <a:schemeClr val="accent5"/>
                </a:outerShdw>
              </a:effectLst>
            </a:endParaRPr>
          </a:p>
          <a:p>
            <a:pPr algn="ctr"/>
            <a:r>
              <a:rPr lang="en-GB" sz="6000" b="1" dirty="0">
                <a:ln w="13462">
                  <a:solidFill>
                    <a:schemeClr val="bg1"/>
                  </a:solidFill>
                  <a:prstDash val="solid"/>
                </a:ln>
                <a:solidFill>
                  <a:srgbClr val="C00000"/>
                </a:solidFill>
                <a:effectLst>
                  <a:outerShdw dist="38100" dir="2700000" algn="bl" rotWithShape="0">
                    <a:schemeClr val="accent5"/>
                  </a:outerShdw>
                </a:effectLst>
              </a:rPr>
              <a:t>THANK YOU!</a:t>
            </a:r>
          </a:p>
        </p:txBody>
      </p:sp>
    </p:spTree>
    <p:extLst>
      <p:ext uri="{BB962C8B-B14F-4D97-AF65-F5344CB8AC3E}">
        <p14:creationId xmlns:p14="http://schemas.microsoft.com/office/powerpoint/2010/main" val="31615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ă Office">
  <a:themeElements>
    <a:clrScheme name="Temă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ă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ă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6CB300F-524B-4030-A6B4-61DED4F505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2259</Words>
  <Application>Microsoft Office PowerPoint</Application>
  <PresentationFormat>Expunere pe ecran (4:3)</PresentationFormat>
  <Paragraphs>120</Paragraphs>
  <Slides>8</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8</vt:i4>
      </vt:variant>
    </vt:vector>
  </HeadingPairs>
  <TitlesOfParts>
    <vt:vector size="14" baseType="lpstr">
      <vt:lpstr>Arial</vt:lpstr>
      <vt:lpstr>Calibri</vt:lpstr>
      <vt:lpstr>Calibri Light</vt:lpstr>
      <vt:lpstr>Century Schoolbook</vt:lpstr>
      <vt:lpstr>Times New Roman</vt:lpstr>
      <vt:lpstr>Temă Office</vt:lpstr>
      <vt:lpstr>TRADITIONAL  EASTER RECIPES  IN ROMANIA </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2014-03-14T10:47:37Z</dcterms:created>
  <dcterms:modified xsi:type="dcterms:W3CDTF">2023-04-21T16:06:11Z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TC030988909991</vt:lpwstr>
  </property>
</Properties>
</file>