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8" r:id="rId4"/>
    <p:sldId id="280" r:id="rId5"/>
    <p:sldId id="279" r:id="rId6"/>
    <p:sldId id="281" r:id="rId7"/>
    <p:sldId id="271" r:id="rId8"/>
    <p:sldId id="257" r:id="rId9"/>
    <p:sldId id="270" r:id="rId10"/>
    <p:sldId id="272" r:id="rId11"/>
    <p:sldId id="273" r:id="rId12"/>
    <p:sldId id="274" r:id="rId13"/>
    <p:sldId id="275" r:id="rId14"/>
    <p:sldId id="276" r:id="rId15"/>
    <p:sldId id="282" r:id="rId16"/>
    <p:sldId id="283" r:id="rId17"/>
    <p:sldId id="284" r:id="rId18"/>
    <p:sldId id="285" r:id="rId19"/>
    <p:sldId id="286" r:id="rId20"/>
    <p:sldId id="25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60"/>
  </p:normalViewPr>
  <p:slideViewPr>
    <p:cSldViewPr snapToGrid="0">
      <p:cViewPr varScale="1">
        <p:scale>
          <a:sx n="79" d="100"/>
          <a:sy n="79" d="100"/>
        </p:scale>
        <p:origin x="86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259D95A-01F3-47E5-B576-D0E2D193FE39}" type="datetimeFigureOut">
              <a:rPr lang="hr-HR" smtClean="0"/>
              <a:t>24.2.2023.</a:t>
            </a:fld>
            <a:endParaRPr lang="hr-HR"/>
          </a:p>
        </p:txBody>
      </p:sp>
      <p:sp>
        <p:nvSpPr>
          <p:cNvPr id="5" name="Footer Placeholder 4"/>
          <p:cNvSpPr>
            <a:spLocks noGrp="1"/>
          </p:cNvSpPr>
          <p:nvPr>
            <p:ph type="ftr" sz="quarter" idx="11"/>
          </p:nvPr>
        </p:nvSpPr>
        <p:spPr>
          <a:xfrm>
            <a:off x="2692397" y="5037663"/>
            <a:ext cx="5214635" cy="279400"/>
          </a:xfrm>
        </p:spPr>
        <p:txBody>
          <a:bodyPr/>
          <a:lstStyle/>
          <a:p>
            <a:endParaRPr lang="hr-HR"/>
          </a:p>
        </p:txBody>
      </p:sp>
      <p:sp>
        <p:nvSpPr>
          <p:cNvPr id="6" name="Slide Number Placeholder 5"/>
          <p:cNvSpPr>
            <a:spLocks noGrp="1"/>
          </p:cNvSpPr>
          <p:nvPr>
            <p:ph type="sldNum" sz="quarter" idx="12"/>
          </p:nvPr>
        </p:nvSpPr>
        <p:spPr>
          <a:xfrm>
            <a:off x="8956900" y="5037663"/>
            <a:ext cx="551167" cy="279400"/>
          </a:xfrm>
        </p:spPr>
        <p:txBody>
          <a:bodyPr/>
          <a:lstStyle/>
          <a:p>
            <a:fld id="{865FBE9D-D940-4DC7-AB7C-BD2EAFFB92A3}" type="slidenum">
              <a:rPr lang="hr-HR" smtClean="0"/>
              <a:t>‹#›</a:t>
            </a:fld>
            <a:endParaRPr lang="hr-H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2962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259D95A-01F3-47E5-B576-D0E2D193FE39}" type="datetimeFigureOut">
              <a:rPr lang="hr-HR" smtClean="0"/>
              <a:t>24.2.2023.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65FBE9D-D940-4DC7-AB7C-BD2EAFFB92A3}" type="slidenum">
              <a:rPr lang="hr-HR" smtClean="0"/>
              <a:t>‹#›</a:t>
            </a:fld>
            <a:endParaRPr lang="hr-HR"/>
          </a:p>
        </p:txBody>
      </p:sp>
    </p:spTree>
    <p:extLst>
      <p:ext uri="{BB962C8B-B14F-4D97-AF65-F5344CB8AC3E}">
        <p14:creationId xmlns:p14="http://schemas.microsoft.com/office/powerpoint/2010/main" val="178096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59D95A-01F3-47E5-B576-D0E2D193FE39}" type="datetimeFigureOut">
              <a:rPr lang="hr-HR" smtClean="0"/>
              <a:t>24.2.2023.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65FBE9D-D940-4DC7-AB7C-BD2EAFFB92A3}" type="slidenum">
              <a:rPr lang="hr-HR" smtClean="0"/>
              <a:t>‹#›</a:t>
            </a:fld>
            <a:endParaRPr lang="hr-H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6494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59D95A-01F3-47E5-B576-D0E2D193FE39}" type="datetimeFigureOut">
              <a:rPr lang="hr-HR" smtClean="0"/>
              <a:t>24.2.2023.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65FBE9D-D940-4DC7-AB7C-BD2EAFFB92A3}" type="slidenum">
              <a:rPr lang="hr-HR" smtClean="0"/>
              <a:t>‹#›</a:t>
            </a:fld>
            <a:endParaRPr lang="hr-H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6183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59D95A-01F3-47E5-B576-D0E2D193FE39}" type="datetimeFigureOut">
              <a:rPr lang="hr-HR" smtClean="0"/>
              <a:t>24.2.2023.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65FBE9D-D940-4DC7-AB7C-BD2EAFFB92A3}" type="slidenum">
              <a:rPr lang="hr-HR" smtClean="0"/>
              <a:t>‹#›</a:t>
            </a:fld>
            <a:endParaRPr lang="hr-HR"/>
          </a:p>
        </p:txBody>
      </p:sp>
    </p:spTree>
    <p:extLst>
      <p:ext uri="{BB962C8B-B14F-4D97-AF65-F5344CB8AC3E}">
        <p14:creationId xmlns:p14="http://schemas.microsoft.com/office/powerpoint/2010/main" val="2858655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59D95A-01F3-47E5-B576-D0E2D193FE39}" type="datetimeFigureOut">
              <a:rPr lang="hr-HR" smtClean="0"/>
              <a:t>24.2.2023.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65FBE9D-D940-4DC7-AB7C-BD2EAFFB92A3}" type="slidenum">
              <a:rPr lang="hr-HR" smtClean="0"/>
              <a:t>‹#›</a:t>
            </a:fld>
            <a:endParaRPr lang="hr-H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4867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59D95A-01F3-47E5-B576-D0E2D193FE39}" type="datetimeFigureOut">
              <a:rPr lang="hr-HR" smtClean="0"/>
              <a:t>24.2.2023.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65FBE9D-D940-4DC7-AB7C-BD2EAFFB92A3}" type="slidenum">
              <a:rPr lang="hr-HR" smtClean="0"/>
              <a:t>‹#›</a:t>
            </a:fld>
            <a:endParaRPr lang="hr-H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4431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59D95A-01F3-47E5-B576-D0E2D193FE39}" type="datetimeFigureOut">
              <a:rPr lang="hr-HR" smtClean="0"/>
              <a:t>24.2.2023.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65FBE9D-D940-4DC7-AB7C-BD2EAFFB92A3}"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7196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59D95A-01F3-47E5-B576-D0E2D193FE39}" type="datetimeFigureOut">
              <a:rPr lang="hr-HR" smtClean="0"/>
              <a:t>24.2.2023.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65FBE9D-D940-4DC7-AB7C-BD2EAFFB92A3}" type="slidenum">
              <a:rPr lang="hr-HR" smtClean="0"/>
              <a:t>‹#›</a:t>
            </a:fld>
            <a:endParaRPr lang="hr-H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639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59D95A-01F3-47E5-B576-D0E2D193FE39}" type="datetimeFigureOut">
              <a:rPr lang="hr-HR" smtClean="0"/>
              <a:t>24.2.2023.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65FBE9D-D940-4DC7-AB7C-BD2EAFFB92A3}" type="slidenum">
              <a:rPr lang="hr-HR" smtClean="0"/>
              <a:t>‹#›</a:t>
            </a:fld>
            <a:endParaRPr lang="hr-HR"/>
          </a:p>
        </p:txBody>
      </p:sp>
    </p:spTree>
    <p:extLst>
      <p:ext uri="{BB962C8B-B14F-4D97-AF65-F5344CB8AC3E}">
        <p14:creationId xmlns:p14="http://schemas.microsoft.com/office/powerpoint/2010/main" val="233738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59D95A-01F3-47E5-B576-D0E2D193FE39}" type="datetimeFigureOut">
              <a:rPr lang="hr-HR" smtClean="0"/>
              <a:t>24.2.2023.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65FBE9D-D940-4DC7-AB7C-BD2EAFFB92A3}" type="slidenum">
              <a:rPr lang="hr-HR" smtClean="0"/>
              <a:t>‹#›</a:t>
            </a:fld>
            <a:endParaRPr lang="hr-H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551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59D95A-01F3-47E5-B576-D0E2D193FE39}" type="datetimeFigureOut">
              <a:rPr lang="hr-HR" smtClean="0"/>
              <a:t>24.2.2023.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65FBE9D-D940-4DC7-AB7C-BD2EAFFB92A3}" type="slidenum">
              <a:rPr lang="hr-HR" smtClean="0"/>
              <a:t>‹#›</a:t>
            </a:fld>
            <a:endParaRPr lang="hr-HR"/>
          </a:p>
        </p:txBody>
      </p:sp>
    </p:spTree>
    <p:extLst>
      <p:ext uri="{BB962C8B-B14F-4D97-AF65-F5344CB8AC3E}">
        <p14:creationId xmlns:p14="http://schemas.microsoft.com/office/powerpoint/2010/main" val="353995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59D95A-01F3-47E5-B576-D0E2D193FE39}" type="datetimeFigureOut">
              <a:rPr lang="hr-HR" smtClean="0"/>
              <a:t>24.2.2023.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65FBE9D-D940-4DC7-AB7C-BD2EAFFB92A3}" type="slidenum">
              <a:rPr lang="hr-HR" smtClean="0"/>
              <a:t>‹#›</a:t>
            </a:fld>
            <a:endParaRPr lang="hr-H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5303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59D95A-01F3-47E5-B576-D0E2D193FE39}" type="datetimeFigureOut">
              <a:rPr lang="hr-HR" smtClean="0"/>
              <a:t>24.2.2023.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65FBE9D-D940-4DC7-AB7C-BD2EAFFB92A3}"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81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9D95A-01F3-47E5-B576-D0E2D193FE39}" type="datetimeFigureOut">
              <a:rPr lang="hr-HR" smtClean="0"/>
              <a:t>24.2.2023.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65FBE9D-D940-4DC7-AB7C-BD2EAFFB92A3}" type="slidenum">
              <a:rPr lang="hr-HR" smtClean="0"/>
              <a:t>‹#›</a:t>
            </a:fld>
            <a:endParaRPr lang="hr-HR"/>
          </a:p>
        </p:txBody>
      </p:sp>
    </p:spTree>
    <p:extLst>
      <p:ext uri="{BB962C8B-B14F-4D97-AF65-F5344CB8AC3E}">
        <p14:creationId xmlns:p14="http://schemas.microsoft.com/office/powerpoint/2010/main" val="49600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259D95A-01F3-47E5-B576-D0E2D193FE39}" type="datetimeFigureOut">
              <a:rPr lang="hr-HR" smtClean="0"/>
              <a:t>24.2.2023.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65FBE9D-D940-4DC7-AB7C-BD2EAFFB92A3}" type="slidenum">
              <a:rPr lang="hr-HR" smtClean="0"/>
              <a:t>‹#›</a:t>
            </a:fld>
            <a:endParaRPr lang="hr-H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84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259D95A-01F3-47E5-B576-D0E2D193FE39}" type="datetimeFigureOut">
              <a:rPr lang="hr-HR" smtClean="0"/>
              <a:t>24.2.2023.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65FBE9D-D940-4DC7-AB7C-BD2EAFFB92A3}" type="slidenum">
              <a:rPr lang="hr-HR" smtClean="0"/>
              <a:t>‹#›</a:t>
            </a:fld>
            <a:endParaRPr lang="hr-HR"/>
          </a:p>
        </p:txBody>
      </p:sp>
    </p:spTree>
    <p:extLst>
      <p:ext uri="{BB962C8B-B14F-4D97-AF65-F5344CB8AC3E}">
        <p14:creationId xmlns:p14="http://schemas.microsoft.com/office/powerpoint/2010/main" val="175477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59D95A-01F3-47E5-B576-D0E2D193FE39}" type="datetimeFigureOut">
              <a:rPr lang="hr-HR" smtClean="0"/>
              <a:t>24.2.2023.</a:t>
            </a:fld>
            <a:endParaRPr lang="hr-H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5FBE9D-D940-4DC7-AB7C-BD2EAFFB92A3}" type="slidenum">
              <a:rPr lang="hr-HR" smtClean="0"/>
              <a:t>‹#›</a:t>
            </a:fld>
            <a:endParaRPr lang="hr-HR"/>
          </a:p>
        </p:txBody>
      </p:sp>
    </p:spTree>
    <p:extLst>
      <p:ext uri="{BB962C8B-B14F-4D97-AF65-F5344CB8AC3E}">
        <p14:creationId xmlns:p14="http://schemas.microsoft.com/office/powerpoint/2010/main" val="1677296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repozitorij.pmf.unizg.hr/islandora/object/pmf%3A5572/datastream/PDF/view" TargetMode="External"/><Relationship Id="rId3" Type="http://schemas.openxmlformats.org/officeDocument/2006/relationships/hyperlink" Target="http://www.os-mertojak-st.skole.hr/upload/os-mertojak-st/newsattach/530/Keopsova_piramida_i_Tales.pdf" TargetMode="External"/><Relationship Id="rId7" Type="http://schemas.openxmlformats.org/officeDocument/2006/relationships/hyperlink" Target="https://www.vecernji.hr/vijesti/tko-je-tales-965709" TargetMode="External"/><Relationship Id="rId2" Type="http://schemas.openxmlformats.org/officeDocument/2006/relationships/hyperlink" Target="http://www.mathos.unios.hr/~mdjumic/uploads/diplomski/POT06.pdf" TargetMode="External"/><Relationship Id="rId1" Type="http://schemas.openxmlformats.org/officeDocument/2006/relationships/slideLayout" Target="../slideLayouts/slideLayout2.xml"/><Relationship Id="rId6" Type="http://schemas.openxmlformats.org/officeDocument/2006/relationships/hyperlink" Target="https://enciklopedija.hr/natuknica.aspx?ID=60269" TargetMode="External"/><Relationship Id="rId5" Type="http://schemas.openxmlformats.org/officeDocument/2006/relationships/hyperlink" Target="https://hr.wikipedia.org/wiki/Tales" TargetMode="External"/><Relationship Id="rId4" Type="http://schemas.openxmlformats.org/officeDocument/2006/relationships/hyperlink" Target="https://hr.izzi.digital/DOS/45405/73955.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b="1" dirty="0" smtClean="0"/>
              <a:t>Tales i Velika piramida</a:t>
            </a:r>
            <a:endParaRPr lang="hr-HR" b="1" dirty="0"/>
          </a:p>
        </p:txBody>
      </p:sp>
      <p:sp>
        <p:nvSpPr>
          <p:cNvPr id="3" name="Subtitle 2"/>
          <p:cNvSpPr>
            <a:spLocks noGrp="1"/>
          </p:cNvSpPr>
          <p:nvPr>
            <p:ph type="subTitle" idx="1"/>
          </p:nvPr>
        </p:nvSpPr>
        <p:spPr/>
        <p:txBody>
          <a:bodyPr/>
          <a:lstStyle/>
          <a:p>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227" y="3566403"/>
            <a:ext cx="3262009" cy="1299707"/>
          </a:xfrm>
          <a:prstGeom prst="rect">
            <a:avLst/>
          </a:prstGeom>
        </p:spPr>
      </p:pic>
      <p:sp>
        <p:nvSpPr>
          <p:cNvPr id="5" name="Rectangle 4"/>
          <p:cNvSpPr/>
          <p:nvPr/>
        </p:nvSpPr>
        <p:spPr>
          <a:xfrm>
            <a:off x="3301259" y="4906210"/>
            <a:ext cx="5597943" cy="461665"/>
          </a:xfrm>
          <a:prstGeom prst="rect">
            <a:avLst/>
          </a:prstGeom>
        </p:spPr>
        <p:txBody>
          <a:bodyPr wrap="none">
            <a:spAutoFit/>
          </a:bodyPr>
          <a:lstStyle/>
          <a:p>
            <a:r>
              <a:rPr lang="hr-HR" sz="2400" dirty="0"/>
              <a:t>Marijana Pili, učiteljica matematike, OŠ Pušća</a:t>
            </a:r>
          </a:p>
        </p:txBody>
      </p:sp>
    </p:spTree>
    <p:extLst>
      <p:ext uri="{BB962C8B-B14F-4D97-AF65-F5344CB8AC3E}">
        <p14:creationId xmlns:p14="http://schemas.microsoft.com/office/powerpoint/2010/main" val="2691931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Velika piramida</a:t>
            </a:r>
          </a:p>
        </p:txBody>
      </p:sp>
      <p:sp>
        <p:nvSpPr>
          <p:cNvPr id="3" name="Content Placeholder 2"/>
          <p:cNvSpPr>
            <a:spLocks noGrp="1"/>
          </p:cNvSpPr>
          <p:nvPr>
            <p:ph sz="half" idx="1"/>
          </p:nvPr>
        </p:nvSpPr>
        <p:spPr/>
        <p:txBody>
          <a:bodyPr/>
          <a:lstStyle/>
          <a:p>
            <a:r>
              <a:rPr lang="pl-PL" dirty="0"/>
              <a:t>Velika piramida podignuta je na kamenoj uzvisini koja je </a:t>
            </a:r>
            <a:r>
              <a:rPr lang="pl-PL" dirty="0" smtClean="0"/>
              <a:t>umjetno </a:t>
            </a:r>
            <a:r>
              <a:rPr lang="hr-HR" dirty="0" smtClean="0"/>
              <a:t>poravnata</a:t>
            </a:r>
          </a:p>
          <a:p>
            <a:endParaRPr lang="hr-HR" dirty="0"/>
          </a:p>
          <a:p>
            <a:r>
              <a:rPr lang="hr-HR" dirty="0" smtClean="0"/>
              <a:t> visoka je 146.7 </a:t>
            </a:r>
            <a:r>
              <a:rPr lang="hr-HR" dirty="0"/>
              <a:t>m </a:t>
            </a:r>
            <a:r>
              <a:rPr lang="hr-HR" dirty="0" smtClean="0"/>
              <a:t>i do </a:t>
            </a:r>
            <a:r>
              <a:rPr lang="hr-HR" dirty="0"/>
              <a:t>izgradnje </a:t>
            </a:r>
            <a:r>
              <a:rPr lang="hr-HR" dirty="0" smtClean="0"/>
              <a:t>Eiffelovog </a:t>
            </a:r>
            <a:r>
              <a:rPr lang="hr-HR" dirty="0"/>
              <a:t>tornja bila je </a:t>
            </a:r>
            <a:r>
              <a:rPr lang="hr-HR" dirty="0" smtClean="0"/>
              <a:t>najviša</a:t>
            </a:r>
            <a:r>
              <a:rPr lang="hr-HR" dirty="0"/>
              <a:t> </a:t>
            </a:r>
            <a:r>
              <a:rPr lang="hr-HR" dirty="0" smtClean="0"/>
              <a:t>građevina </a:t>
            </a:r>
            <a:r>
              <a:rPr lang="hr-HR" dirty="0"/>
              <a:t>na </a:t>
            </a:r>
            <a:r>
              <a:rPr lang="hr-HR" dirty="0" smtClean="0"/>
              <a:t>svijetu</a:t>
            </a:r>
            <a:endParaRPr lang="hr-HR" dirty="0"/>
          </a:p>
        </p:txBody>
      </p:sp>
      <p:pic>
        <p:nvPicPr>
          <p:cNvPr id="5" name="Content Placeholder 4"/>
          <p:cNvPicPr>
            <a:picLocks noGrp="1" noChangeAspect="1"/>
          </p:cNvPicPr>
          <p:nvPr>
            <p:ph sz="half" idx="2"/>
          </p:nvPr>
        </p:nvPicPr>
        <p:blipFill>
          <a:blip r:embed="rId2"/>
          <a:stretch>
            <a:fillRect/>
          </a:stretch>
        </p:blipFill>
        <p:spPr>
          <a:xfrm>
            <a:off x="6181725" y="2627755"/>
            <a:ext cx="4718050" cy="3175702"/>
          </a:xfrm>
          <a:prstGeom prst="rect">
            <a:avLst/>
          </a:prstGeom>
        </p:spPr>
      </p:pic>
    </p:spTree>
    <p:extLst>
      <p:ext uri="{BB962C8B-B14F-4D97-AF65-F5344CB8AC3E}">
        <p14:creationId xmlns:p14="http://schemas.microsoft.com/office/powerpoint/2010/main" val="1306049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Velika piramida</a:t>
            </a:r>
          </a:p>
        </p:txBody>
      </p:sp>
      <p:pic>
        <p:nvPicPr>
          <p:cNvPr id="1026" name="Picture 2" descr="Abu simbel i Keopsova piramid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247919" y="2686970"/>
            <a:ext cx="3091767" cy="330993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a:xfrm>
            <a:off x="1295402" y="2686779"/>
            <a:ext cx="4718304" cy="3310128"/>
          </a:xfrm>
        </p:spPr>
        <p:txBody>
          <a:bodyPr>
            <a:normAutofit lnSpcReduction="10000"/>
          </a:bodyPr>
          <a:lstStyle/>
          <a:p>
            <a:r>
              <a:rPr lang="hr-HR" dirty="0"/>
              <a:t>b</a:t>
            </a:r>
            <a:r>
              <a:rPr lang="hr-HR" dirty="0" smtClean="0"/>
              <a:t>aza </a:t>
            </a:r>
            <a:r>
              <a:rPr lang="hr-HR" dirty="0"/>
              <a:t>piramide nije </a:t>
            </a:r>
            <a:r>
              <a:rPr lang="hr-HR" dirty="0" smtClean="0"/>
              <a:t>savršen </a:t>
            </a:r>
            <a:r>
              <a:rPr lang="hr-HR" dirty="0"/>
              <a:t>kvadrat, ali </a:t>
            </a:r>
            <a:r>
              <a:rPr lang="hr-HR" dirty="0" smtClean="0"/>
              <a:t>najveće odstupanje između </a:t>
            </a:r>
            <a:r>
              <a:rPr lang="hr-HR" dirty="0"/>
              <a:t>njenih stranica dugih 230 m iznosi samo 20 </a:t>
            </a:r>
            <a:r>
              <a:rPr lang="hr-HR" dirty="0" smtClean="0"/>
              <a:t>cm</a:t>
            </a:r>
          </a:p>
          <a:p>
            <a:r>
              <a:rPr lang="hr-HR" dirty="0" smtClean="0"/>
              <a:t>takva točnost zapanjuje današnje </a:t>
            </a:r>
            <a:r>
              <a:rPr lang="hr-HR" dirty="0"/>
              <a:t>graditelje koji sebi </a:t>
            </a:r>
            <a:r>
              <a:rPr lang="hr-HR" dirty="0" smtClean="0"/>
              <a:t>dopuštaju </a:t>
            </a:r>
            <a:r>
              <a:rPr lang="hr-HR" dirty="0"/>
              <a:t>puno </a:t>
            </a:r>
            <a:r>
              <a:rPr lang="hr-HR" dirty="0" smtClean="0"/>
              <a:t>veće odstupanje</a:t>
            </a:r>
          </a:p>
          <a:p>
            <a:r>
              <a:rPr lang="hr-HR" dirty="0" smtClean="0"/>
              <a:t>strane </a:t>
            </a:r>
            <a:r>
              <a:rPr lang="hr-HR" dirty="0"/>
              <a:t>piramide </a:t>
            </a:r>
            <a:r>
              <a:rPr lang="hr-HR" dirty="0" smtClean="0"/>
              <a:t>su u </a:t>
            </a:r>
            <a:r>
              <a:rPr lang="hr-HR" dirty="0"/>
              <a:t>obliku trokuta</a:t>
            </a:r>
            <a:endParaRPr lang="hr-HR" dirty="0"/>
          </a:p>
        </p:txBody>
      </p:sp>
    </p:spTree>
    <p:extLst>
      <p:ext uri="{BB962C8B-B14F-4D97-AF65-F5344CB8AC3E}">
        <p14:creationId xmlns:p14="http://schemas.microsoft.com/office/powerpoint/2010/main" val="311738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Velika piramida</a:t>
            </a:r>
          </a:p>
        </p:txBody>
      </p:sp>
      <p:sp>
        <p:nvSpPr>
          <p:cNvPr id="3" name="Content Placeholder 2"/>
          <p:cNvSpPr>
            <a:spLocks noGrp="1"/>
          </p:cNvSpPr>
          <p:nvPr>
            <p:ph sz="half" idx="1"/>
          </p:nvPr>
        </p:nvSpPr>
        <p:spPr>
          <a:xfrm>
            <a:off x="1298447" y="2560320"/>
            <a:ext cx="4946709" cy="3441646"/>
          </a:xfrm>
        </p:spPr>
        <p:txBody>
          <a:bodyPr>
            <a:normAutofit lnSpcReduction="10000"/>
          </a:bodyPr>
          <a:lstStyle/>
          <a:p>
            <a:r>
              <a:rPr lang="hr-HR" dirty="0" smtClean="0"/>
              <a:t>za </a:t>
            </a:r>
            <a:r>
              <a:rPr lang="hr-HR" dirty="0"/>
              <a:t>izgradnju piramide upotrijebljeno je </a:t>
            </a:r>
            <a:r>
              <a:rPr lang="hr-HR" dirty="0" smtClean="0"/>
              <a:t>približno 2.5 </a:t>
            </a:r>
            <a:r>
              <a:rPr lang="hr-HR" dirty="0"/>
              <a:t>milijuna kamenih </a:t>
            </a:r>
            <a:r>
              <a:rPr lang="hr-HR" dirty="0" smtClean="0"/>
              <a:t>blokova prosječne težine </a:t>
            </a:r>
            <a:r>
              <a:rPr lang="hr-HR" dirty="0"/>
              <a:t>oko </a:t>
            </a:r>
            <a:r>
              <a:rPr lang="hr-HR" dirty="0" smtClean="0"/>
              <a:t>2.6 tona</a:t>
            </a:r>
          </a:p>
          <a:p>
            <a:r>
              <a:rPr lang="hr-HR" dirty="0"/>
              <a:t>g</a:t>
            </a:r>
            <a:r>
              <a:rPr lang="hr-HR" dirty="0" smtClean="0"/>
              <a:t>odišnje je </a:t>
            </a:r>
            <a:r>
              <a:rPr lang="hr-HR" dirty="0"/>
              <a:t>trebalo postaviti </a:t>
            </a:r>
            <a:r>
              <a:rPr lang="hr-HR" dirty="0" smtClean="0"/>
              <a:t>125 000 </a:t>
            </a:r>
            <a:r>
              <a:rPr lang="hr-HR" dirty="0"/>
              <a:t>blokova </a:t>
            </a:r>
            <a:endParaRPr lang="hr-HR" dirty="0" smtClean="0"/>
          </a:p>
          <a:p>
            <a:r>
              <a:rPr lang="pl-PL" dirty="0"/>
              <a:t>o</a:t>
            </a:r>
            <a:r>
              <a:rPr lang="pl-PL" dirty="0" smtClean="0"/>
              <a:t>d </a:t>
            </a:r>
            <a:r>
              <a:rPr lang="pl-PL" dirty="0"/>
              <a:t>kamenih blokova uzidanih </a:t>
            </a:r>
            <a:r>
              <a:rPr lang="pl-PL" dirty="0" smtClean="0"/>
              <a:t>u </a:t>
            </a:r>
            <a:r>
              <a:rPr lang="hr-HR" dirty="0" smtClean="0"/>
              <a:t>piramidu </a:t>
            </a:r>
            <a:r>
              <a:rPr lang="hr-HR" dirty="0"/>
              <a:t>može se napraviti </a:t>
            </a:r>
            <a:r>
              <a:rPr lang="hr-HR" dirty="0" smtClean="0"/>
              <a:t>zid </a:t>
            </a:r>
            <a:r>
              <a:rPr lang="fi-FI" dirty="0" smtClean="0"/>
              <a:t>visine </a:t>
            </a:r>
            <a:r>
              <a:rPr lang="fi-FI" dirty="0"/>
              <a:t>60 cm koji dva </a:t>
            </a:r>
            <a:r>
              <a:rPr lang="fi-FI" dirty="0" smtClean="0"/>
              <a:t>puta</a:t>
            </a:r>
            <a:r>
              <a:rPr lang="hr-HR" dirty="0" smtClean="0"/>
              <a:t> opisuje </a:t>
            </a:r>
            <a:r>
              <a:rPr lang="hr-HR" dirty="0"/>
              <a:t>Zemljinu </a:t>
            </a:r>
            <a:r>
              <a:rPr lang="hr-HR" dirty="0" smtClean="0"/>
              <a:t>kuglu</a:t>
            </a:r>
          </a:p>
        </p:txBody>
      </p:sp>
      <p:pic>
        <p:nvPicPr>
          <p:cNvPr id="5" name="Content Placeholder 4"/>
          <p:cNvPicPr>
            <a:picLocks noGrp="1" noChangeAspect="1"/>
          </p:cNvPicPr>
          <p:nvPr>
            <p:ph sz="half" idx="2"/>
          </p:nvPr>
        </p:nvPicPr>
        <p:blipFill>
          <a:blip r:embed="rId2"/>
          <a:stretch>
            <a:fillRect/>
          </a:stretch>
        </p:blipFill>
        <p:spPr>
          <a:xfrm>
            <a:off x="7297035" y="2692029"/>
            <a:ext cx="3032180" cy="3309937"/>
          </a:xfrm>
          <a:prstGeom prst="rect">
            <a:avLst/>
          </a:prstGeom>
        </p:spPr>
      </p:pic>
    </p:spTree>
    <p:extLst>
      <p:ext uri="{BB962C8B-B14F-4D97-AF65-F5344CB8AC3E}">
        <p14:creationId xmlns:p14="http://schemas.microsoft.com/office/powerpoint/2010/main" val="1173084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Velika piramida</a:t>
            </a:r>
          </a:p>
        </p:txBody>
      </p:sp>
      <mc:AlternateContent xmlns:mc="http://schemas.openxmlformats.org/markup-compatibility/2006">
        <mc:Choice xmlns:a14="http://schemas.microsoft.com/office/drawing/2010/main" Requires="a14">
          <p:sp>
            <p:nvSpPr>
              <p:cNvPr id="3" name="Content Placeholder 2"/>
              <p:cNvSpPr>
                <a:spLocks noGrp="1"/>
              </p:cNvSpPr>
              <p:nvPr>
                <p:ph sz="half" idx="1"/>
              </p:nvPr>
            </p:nvSpPr>
            <p:spPr/>
            <p:txBody>
              <a:bodyPr/>
              <a:lstStyle/>
              <a:p>
                <a:r>
                  <a:rPr lang="hr-HR" dirty="0"/>
                  <a:t>piramida </a:t>
                </a:r>
                <a:r>
                  <a:rPr lang="hr-HR" dirty="0"/>
                  <a:t>se prostire na </a:t>
                </a:r>
                <a:r>
                  <a:rPr lang="hr-HR" dirty="0"/>
                  <a:t>površini </a:t>
                </a:r>
                <a:r>
                  <a:rPr lang="hr-HR" dirty="0"/>
                  <a:t>od oko </a:t>
                </a:r>
                <a:r>
                  <a:rPr lang="hr-HR" dirty="0"/>
                  <a:t>53 000 </a:t>
                </a:r>
                <a14:m>
                  <m:oMath xmlns:m="http://schemas.openxmlformats.org/officeDocument/2006/math">
                    <m:sSup>
                      <m:sSupPr>
                        <m:ctrlPr>
                          <a:rPr lang="hr-HR" sz="2000" i="1">
                            <a:latin typeface="Cambria Math" panose="02040503050406030204" pitchFamily="18" charset="0"/>
                          </a:rPr>
                        </m:ctrlPr>
                      </m:sSupPr>
                      <m:e>
                        <m:r>
                          <a:rPr lang="hr-HR" sz="2000" i="1">
                            <a:latin typeface="Cambria Math" panose="02040503050406030204" pitchFamily="18" charset="0"/>
                          </a:rPr>
                          <m:t>𝑚</m:t>
                        </m:r>
                      </m:e>
                      <m:sup>
                        <m:r>
                          <a:rPr lang="hr-HR" sz="2000" i="1">
                            <a:latin typeface="Cambria Math" panose="02040503050406030204" pitchFamily="18" charset="0"/>
                          </a:rPr>
                          <m:t>2</m:t>
                        </m:r>
                      </m:sup>
                    </m:sSup>
                  </m:oMath>
                </a14:m>
                <a:endParaRPr lang="hr-HR" dirty="0" smtClean="0"/>
              </a:p>
              <a:p>
                <a:endParaRPr lang="hr-HR" dirty="0"/>
              </a:p>
              <a:p>
                <a:r>
                  <a:rPr lang="pl-PL" dirty="0"/>
                  <a:t>t</a:t>
                </a:r>
                <a:r>
                  <a:rPr lang="pl-PL" dirty="0" smtClean="0"/>
                  <a:t>o </a:t>
                </a:r>
                <a:r>
                  <a:rPr lang="pl-PL" dirty="0"/>
                  <a:t>je površina koju </a:t>
                </a:r>
                <a:r>
                  <a:rPr lang="pl-PL" dirty="0" smtClean="0"/>
                  <a:t>otprilike p</a:t>
                </a:r>
                <a:r>
                  <a:rPr lang="hr-HR" dirty="0" smtClean="0"/>
                  <a:t>rekriva </a:t>
                </a:r>
                <a:r>
                  <a:rPr lang="hr-HR" dirty="0"/>
                  <a:t>10 nogometnih igrališta</a:t>
                </a:r>
                <a:endParaRPr lang="hr-HR" dirty="0" smtClean="0"/>
              </a:p>
              <a:p>
                <a:endParaRPr lang="hr-HR" dirty="0"/>
              </a:p>
              <a:p>
                <a:endParaRPr lang="hr-HR"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l="-2326" t="-2947" r="-517"/>
                </a:stretch>
              </a:blipFill>
            </p:spPr>
            <p:txBody>
              <a:bodyPr/>
              <a:lstStyle/>
              <a:p>
                <a:r>
                  <a:rPr lang="hr-HR">
                    <a:noFill/>
                  </a:rPr>
                  <a:t> </a:t>
                </a:r>
              </a:p>
            </p:txBody>
          </p:sp>
        </mc:Fallback>
      </mc:AlternateContent>
      <p:pic>
        <p:nvPicPr>
          <p:cNvPr id="6" name="Picture 5"/>
          <p:cNvPicPr>
            <a:picLocks noChangeAspect="1"/>
          </p:cNvPicPr>
          <p:nvPr/>
        </p:nvPicPr>
        <p:blipFill>
          <a:blip r:embed="rId3"/>
          <a:stretch>
            <a:fillRect/>
          </a:stretch>
        </p:blipFill>
        <p:spPr>
          <a:xfrm>
            <a:off x="6332455" y="2840477"/>
            <a:ext cx="4077660" cy="2503454"/>
          </a:xfrm>
          <a:prstGeom prst="rect">
            <a:avLst/>
          </a:prstGeom>
        </p:spPr>
      </p:pic>
      <p:sp>
        <p:nvSpPr>
          <p:cNvPr id="7" name="Content Placeholder 6"/>
          <p:cNvSpPr>
            <a:spLocks noGrp="1"/>
          </p:cNvSpPr>
          <p:nvPr>
            <p:ph sz="half" idx="2"/>
          </p:nvPr>
        </p:nvSpPr>
        <p:spPr/>
        <p:txBody>
          <a:bodyPr/>
          <a:lstStyle/>
          <a:p>
            <a:endParaRPr lang="hr-HR" dirty="0"/>
          </a:p>
        </p:txBody>
      </p:sp>
    </p:spTree>
    <p:extLst>
      <p:ext uri="{BB962C8B-B14F-4D97-AF65-F5344CB8AC3E}">
        <p14:creationId xmlns:p14="http://schemas.microsoft.com/office/powerpoint/2010/main" val="2746764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Velika piramida</a:t>
            </a:r>
          </a:p>
        </p:txBody>
      </p:sp>
      <p:sp>
        <p:nvSpPr>
          <p:cNvPr id="3" name="Content Placeholder 2"/>
          <p:cNvSpPr>
            <a:spLocks noGrp="1"/>
          </p:cNvSpPr>
          <p:nvPr>
            <p:ph sz="half" idx="1"/>
          </p:nvPr>
        </p:nvSpPr>
        <p:spPr>
          <a:xfrm>
            <a:off x="1152533" y="3396899"/>
            <a:ext cx="4718304" cy="3310128"/>
          </a:xfrm>
        </p:spPr>
        <p:txBody>
          <a:bodyPr/>
          <a:lstStyle/>
          <a:p>
            <a:r>
              <a:rPr lang="hr-HR" dirty="0"/>
              <a:t>volumen joj se procjenjuje na nekih 2.6 milijuna kubičnih metara, a težina joj iznosi preko 6.3 milijuna tona</a:t>
            </a:r>
          </a:p>
          <a:p>
            <a:endParaRPr lang="hr-HR" dirty="0"/>
          </a:p>
        </p:txBody>
      </p:sp>
      <p:pic>
        <p:nvPicPr>
          <p:cNvPr id="5" name="Content Placeholder 4"/>
          <p:cNvPicPr>
            <a:picLocks noGrp="1" noChangeAspect="1"/>
          </p:cNvPicPr>
          <p:nvPr>
            <p:ph sz="half" idx="2"/>
          </p:nvPr>
        </p:nvPicPr>
        <p:blipFill>
          <a:blip r:embed="rId2"/>
          <a:stretch>
            <a:fillRect/>
          </a:stretch>
        </p:blipFill>
        <p:spPr>
          <a:xfrm>
            <a:off x="6236001" y="2879387"/>
            <a:ext cx="4921625" cy="2522334"/>
          </a:xfrm>
          <a:prstGeom prst="rect">
            <a:avLst/>
          </a:prstGeom>
        </p:spPr>
      </p:pic>
    </p:spTree>
    <p:extLst>
      <p:ext uri="{BB962C8B-B14F-4D97-AF65-F5344CB8AC3E}">
        <p14:creationId xmlns:p14="http://schemas.microsoft.com/office/powerpoint/2010/main" val="2997548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Tales vs Velika Piramida</a:t>
            </a:r>
          </a:p>
        </p:txBody>
      </p:sp>
      <p:sp>
        <p:nvSpPr>
          <p:cNvPr id="3" name="Content Placeholder 2"/>
          <p:cNvSpPr>
            <a:spLocks noGrp="1"/>
          </p:cNvSpPr>
          <p:nvPr>
            <p:ph sz="half" idx="1"/>
          </p:nvPr>
        </p:nvSpPr>
        <p:spPr>
          <a:xfrm>
            <a:off x="1100849" y="3547872"/>
            <a:ext cx="4718304" cy="3310128"/>
          </a:xfrm>
        </p:spPr>
        <p:txBody>
          <a:bodyPr/>
          <a:lstStyle/>
          <a:p>
            <a:r>
              <a:rPr lang="en-US" dirty="0">
                <a:ea typeface="+mn-lt"/>
                <a:cs typeface="+mn-lt"/>
              </a:rPr>
              <a:t>Tales je </a:t>
            </a:r>
            <a:r>
              <a:rPr lang="en-US" dirty="0" err="1">
                <a:ea typeface="+mn-lt"/>
                <a:cs typeface="+mn-lt"/>
              </a:rPr>
              <a:t>zadivio</a:t>
            </a:r>
            <a:r>
              <a:rPr lang="en-US" dirty="0">
                <a:ea typeface="+mn-lt"/>
                <a:cs typeface="+mn-lt"/>
              </a:rPr>
              <a:t> </a:t>
            </a:r>
            <a:r>
              <a:rPr lang="en-US" dirty="0" err="1" smtClean="0">
                <a:ea typeface="+mn-lt"/>
                <a:cs typeface="+mn-lt"/>
              </a:rPr>
              <a:t>Egipćane</a:t>
            </a:r>
            <a:r>
              <a:rPr lang="en-US" dirty="0" smtClean="0">
                <a:ea typeface="+mn-lt"/>
                <a:cs typeface="+mn-lt"/>
              </a:rPr>
              <a:t> </a:t>
            </a:r>
            <a:r>
              <a:rPr lang="en-US" dirty="0" err="1">
                <a:ea typeface="+mn-lt"/>
                <a:cs typeface="+mn-lt"/>
              </a:rPr>
              <a:t>kada</a:t>
            </a:r>
            <a:r>
              <a:rPr lang="en-US" dirty="0">
                <a:ea typeface="+mn-lt"/>
                <a:cs typeface="+mn-lt"/>
              </a:rPr>
              <a:t> mu je </a:t>
            </a:r>
            <a:r>
              <a:rPr lang="en-US" dirty="0" err="1">
                <a:ea typeface="+mn-lt"/>
                <a:cs typeface="+mn-lt"/>
              </a:rPr>
              <a:t>postalo</a:t>
            </a:r>
            <a:r>
              <a:rPr lang="en-US" dirty="0">
                <a:ea typeface="+mn-lt"/>
                <a:cs typeface="+mn-lt"/>
              </a:rPr>
              <a:t> </a:t>
            </a:r>
            <a:r>
              <a:rPr lang="en-US" dirty="0" err="1">
                <a:ea typeface="+mn-lt"/>
                <a:cs typeface="+mn-lt"/>
              </a:rPr>
              <a:t>moguće</a:t>
            </a:r>
            <a:r>
              <a:rPr lang="en-US" dirty="0">
                <a:ea typeface="+mn-lt"/>
                <a:cs typeface="+mn-lt"/>
              </a:rPr>
              <a:t> ono </a:t>
            </a:r>
            <a:r>
              <a:rPr lang="en-US" dirty="0" err="1">
                <a:ea typeface="+mn-lt"/>
                <a:cs typeface="+mn-lt"/>
              </a:rPr>
              <a:t>što</a:t>
            </a:r>
            <a:r>
              <a:rPr lang="en-US" dirty="0">
                <a:ea typeface="+mn-lt"/>
                <a:cs typeface="+mn-lt"/>
              </a:rPr>
              <a:t> </a:t>
            </a:r>
            <a:r>
              <a:rPr lang="en-US" dirty="0" err="1">
                <a:ea typeface="+mn-lt"/>
                <a:cs typeface="+mn-lt"/>
              </a:rPr>
              <a:t>su</a:t>
            </a:r>
            <a:r>
              <a:rPr lang="en-US" dirty="0">
                <a:ea typeface="+mn-lt"/>
                <a:cs typeface="+mn-lt"/>
              </a:rPr>
              <a:t> </a:t>
            </a:r>
            <a:r>
              <a:rPr lang="en-US" dirty="0" err="1">
                <a:ea typeface="+mn-lt"/>
                <a:cs typeface="+mn-lt"/>
              </a:rPr>
              <a:t>smatrali</a:t>
            </a:r>
            <a:r>
              <a:rPr lang="en-US" dirty="0">
                <a:ea typeface="+mn-lt"/>
                <a:cs typeface="+mn-lt"/>
              </a:rPr>
              <a:t> </a:t>
            </a:r>
            <a:r>
              <a:rPr lang="en-US" dirty="0" err="1" smtClean="0">
                <a:ea typeface="+mn-lt"/>
                <a:cs typeface="+mn-lt"/>
              </a:rPr>
              <a:t>nemogućim</a:t>
            </a:r>
            <a:r>
              <a:rPr lang="hr-HR" dirty="0" smtClean="0">
                <a:ea typeface="+mn-lt"/>
                <a:cs typeface="+mn-lt"/>
              </a:rPr>
              <a:t> </a:t>
            </a:r>
            <a:endParaRPr lang="en-US" dirty="0">
              <a:ea typeface="+mn-lt"/>
              <a:cs typeface="+mn-lt"/>
            </a:endParaRPr>
          </a:p>
          <a:p>
            <a:endParaRPr lang="pl-PL" dirty="0" smtClean="0"/>
          </a:p>
        </p:txBody>
      </p:sp>
      <p:pic>
        <p:nvPicPr>
          <p:cNvPr id="5" name="Content Placeholder 4"/>
          <p:cNvPicPr>
            <a:picLocks noGrp="1" noChangeAspect="1"/>
          </p:cNvPicPr>
          <p:nvPr>
            <p:ph sz="half" idx="2"/>
          </p:nvPr>
        </p:nvPicPr>
        <p:blipFill>
          <a:blip r:embed="rId2"/>
          <a:stretch>
            <a:fillRect/>
          </a:stretch>
        </p:blipFill>
        <p:spPr>
          <a:xfrm>
            <a:off x="6371616" y="2748262"/>
            <a:ext cx="3900791" cy="2884533"/>
          </a:xfrm>
          <a:prstGeom prst="rect">
            <a:avLst/>
          </a:prstGeom>
        </p:spPr>
      </p:pic>
    </p:spTree>
    <p:extLst>
      <p:ext uri="{BB962C8B-B14F-4D97-AF65-F5344CB8AC3E}">
        <p14:creationId xmlns:p14="http://schemas.microsoft.com/office/powerpoint/2010/main" val="229135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Tales vs Velika Piramida</a:t>
            </a:r>
          </a:p>
        </p:txBody>
      </p:sp>
      <p:sp>
        <p:nvSpPr>
          <p:cNvPr id="3" name="Content Placeholder 2"/>
          <p:cNvSpPr>
            <a:spLocks noGrp="1"/>
          </p:cNvSpPr>
          <p:nvPr>
            <p:ph sz="half" idx="1"/>
          </p:nvPr>
        </p:nvSpPr>
        <p:spPr>
          <a:xfrm>
            <a:off x="1298448" y="2560320"/>
            <a:ext cx="5005076" cy="3310128"/>
          </a:xfrm>
        </p:spPr>
        <p:txBody>
          <a:bodyPr>
            <a:normAutofit lnSpcReduction="10000"/>
          </a:bodyPr>
          <a:lstStyle/>
          <a:p>
            <a:pPr>
              <a:buClr>
                <a:srgbClr val="1287C3"/>
              </a:buClr>
            </a:pPr>
            <a:r>
              <a:rPr lang="pl-PL" dirty="0"/>
              <a:t>uz pomoć užeta </a:t>
            </a:r>
            <a:r>
              <a:rPr lang="hr-HR" dirty="0"/>
              <a:t>izmjerio je visinu Velike piramide</a:t>
            </a:r>
          </a:p>
          <a:p>
            <a:pPr marL="0" indent="0">
              <a:buClr>
                <a:srgbClr val="1287C3"/>
              </a:buClr>
              <a:buNone/>
            </a:pPr>
            <a:endParaRPr lang="hr-HR" dirty="0" smtClean="0">
              <a:ea typeface="+mn-lt"/>
              <a:cs typeface="+mn-lt"/>
            </a:endParaRPr>
          </a:p>
          <a:p>
            <a:pPr>
              <a:buClr>
                <a:srgbClr val="1287C3"/>
              </a:buClr>
            </a:pPr>
            <a:r>
              <a:rPr lang="hr-HR" dirty="0" smtClean="0">
                <a:ea typeface="+mn-lt"/>
                <a:cs typeface="+mn-lt"/>
              </a:rPr>
              <a:t>t</a:t>
            </a:r>
            <a:r>
              <a:rPr lang="en-US" dirty="0" smtClean="0">
                <a:ea typeface="+mn-lt"/>
                <a:cs typeface="+mn-lt"/>
              </a:rPr>
              <a:t>o </a:t>
            </a:r>
            <a:r>
              <a:rPr lang="en-US" dirty="0">
                <a:ea typeface="+mn-lt"/>
                <a:cs typeface="+mn-lt"/>
              </a:rPr>
              <a:t>je </a:t>
            </a:r>
            <a:r>
              <a:rPr lang="en-US" dirty="0" err="1">
                <a:ea typeface="+mn-lt"/>
                <a:cs typeface="+mn-lt"/>
              </a:rPr>
              <a:t>učinio</a:t>
            </a:r>
            <a:r>
              <a:rPr lang="en-US" dirty="0">
                <a:ea typeface="+mn-lt"/>
                <a:cs typeface="+mn-lt"/>
              </a:rPr>
              <a:t> </a:t>
            </a:r>
            <a:r>
              <a:rPr lang="en-US" dirty="0" err="1">
                <a:ea typeface="+mn-lt"/>
                <a:cs typeface="+mn-lt"/>
              </a:rPr>
              <a:t>tako</a:t>
            </a:r>
            <a:r>
              <a:rPr lang="en-US" dirty="0">
                <a:ea typeface="+mn-lt"/>
                <a:cs typeface="+mn-lt"/>
              </a:rPr>
              <a:t> </a:t>
            </a:r>
            <a:r>
              <a:rPr lang="en-US" dirty="0" err="1">
                <a:ea typeface="+mn-lt"/>
                <a:cs typeface="+mn-lt"/>
              </a:rPr>
              <a:t>što</a:t>
            </a:r>
            <a:r>
              <a:rPr lang="en-US" dirty="0">
                <a:ea typeface="+mn-lt"/>
                <a:cs typeface="+mn-lt"/>
              </a:rPr>
              <a:t> je </a:t>
            </a:r>
            <a:r>
              <a:rPr lang="en-US" dirty="0" err="1">
                <a:ea typeface="+mn-lt"/>
                <a:cs typeface="+mn-lt"/>
              </a:rPr>
              <a:t>čekao</a:t>
            </a:r>
            <a:r>
              <a:rPr lang="en-US" dirty="0">
                <a:ea typeface="+mn-lt"/>
                <a:cs typeface="+mn-lt"/>
              </a:rPr>
              <a:t> </a:t>
            </a:r>
            <a:r>
              <a:rPr lang="en-US" dirty="0" err="1">
                <a:ea typeface="+mn-lt"/>
                <a:cs typeface="+mn-lt"/>
              </a:rPr>
              <a:t>trenutak</a:t>
            </a:r>
            <a:r>
              <a:rPr lang="en-US" dirty="0">
                <a:ea typeface="+mn-lt"/>
                <a:cs typeface="+mn-lt"/>
              </a:rPr>
              <a:t> dana </a:t>
            </a:r>
            <a:r>
              <a:rPr lang="en-US" dirty="0" err="1">
                <a:ea typeface="+mn-lt"/>
                <a:cs typeface="+mn-lt"/>
              </a:rPr>
              <a:t>kada</a:t>
            </a:r>
            <a:r>
              <a:rPr lang="en-US" dirty="0">
                <a:ea typeface="+mn-lt"/>
                <a:cs typeface="+mn-lt"/>
              </a:rPr>
              <a:t> je </a:t>
            </a:r>
            <a:r>
              <a:rPr lang="en-US" dirty="0" err="1">
                <a:ea typeface="+mn-lt"/>
                <a:cs typeface="+mn-lt"/>
              </a:rPr>
              <a:t>njegova</a:t>
            </a:r>
            <a:r>
              <a:rPr lang="en-US" dirty="0">
                <a:ea typeface="+mn-lt"/>
                <a:cs typeface="+mn-lt"/>
              </a:rPr>
              <a:t> </a:t>
            </a:r>
            <a:r>
              <a:rPr lang="en-US" dirty="0" err="1">
                <a:ea typeface="+mn-lt"/>
                <a:cs typeface="+mn-lt"/>
              </a:rPr>
              <a:t>sjena</a:t>
            </a:r>
            <a:r>
              <a:rPr lang="en-US" dirty="0">
                <a:ea typeface="+mn-lt"/>
                <a:cs typeface="+mn-lt"/>
              </a:rPr>
              <a:t> </a:t>
            </a:r>
            <a:r>
              <a:rPr lang="en-US" dirty="0" err="1">
                <a:ea typeface="+mn-lt"/>
                <a:cs typeface="+mn-lt"/>
              </a:rPr>
              <a:t>jednaka</a:t>
            </a:r>
            <a:r>
              <a:rPr lang="en-US" dirty="0">
                <a:ea typeface="+mn-lt"/>
                <a:cs typeface="+mn-lt"/>
              </a:rPr>
              <a:t> </a:t>
            </a:r>
            <a:r>
              <a:rPr lang="en-US" dirty="0" err="1">
                <a:ea typeface="+mn-lt"/>
                <a:cs typeface="+mn-lt"/>
              </a:rPr>
              <a:t>duljini</a:t>
            </a:r>
            <a:r>
              <a:rPr lang="en-US" dirty="0">
                <a:ea typeface="+mn-lt"/>
                <a:cs typeface="+mn-lt"/>
              </a:rPr>
              <a:t> </a:t>
            </a:r>
            <a:r>
              <a:rPr lang="en-US" dirty="0" err="1">
                <a:ea typeface="+mn-lt"/>
                <a:cs typeface="+mn-lt"/>
              </a:rPr>
              <a:t>njegove</a:t>
            </a:r>
            <a:r>
              <a:rPr lang="en-US" dirty="0">
                <a:ea typeface="+mn-lt"/>
                <a:cs typeface="+mn-lt"/>
              </a:rPr>
              <a:t> </a:t>
            </a:r>
            <a:r>
              <a:rPr lang="en-US" dirty="0" err="1">
                <a:ea typeface="+mn-lt"/>
                <a:cs typeface="+mn-lt"/>
              </a:rPr>
              <a:t>visine</a:t>
            </a:r>
            <a:r>
              <a:rPr lang="en-US" dirty="0">
                <a:ea typeface="+mn-lt"/>
                <a:cs typeface="+mn-lt"/>
              </a:rPr>
              <a:t>, pa je </a:t>
            </a:r>
            <a:r>
              <a:rPr lang="en-US" dirty="0" err="1" smtClean="0">
                <a:ea typeface="+mn-lt"/>
                <a:cs typeface="+mn-lt"/>
              </a:rPr>
              <a:t>tada</a:t>
            </a:r>
            <a:r>
              <a:rPr lang="en-US" dirty="0" smtClean="0">
                <a:ea typeface="+mn-lt"/>
                <a:cs typeface="+mn-lt"/>
              </a:rPr>
              <a:t> </a:t>
            </a:r>
            <a:r>
              <a:rPr lang="en-US" dirty="0" err="1" smtClean="0">
                <a:ea typeface="+mn-lt"/>
                <a:cs typeface="+mn-lt"/>
              </a:rPr>
              <a:t>zaključio</a:t>
            </a:r>
            <a:r>
              <a:rPr lang="hr-HR" dirty="0" smtClean="0">
                <a:ea typeface="+mn-lt"/>
                <a:cs typeface="+mn-lt"/>
              </a:rPr>
              <a:t> da</a:t>
            </a:r>
            <a:r>
              <a:rPr lang="en-US" dirty="0" smtClean="0">
                <a:ea typeface="+mn-lt"/>
                <a:cs typeface="+mn-lt"/>
              </a:rPr>
              <a:t> </a:t>
            </a:r>
            <a:r>
              <a:rPr lang="en-US" dirty="0">
                <a:ea typeface="+mn-lt"/>
                <a:cs typeface="+mn-lt"/>
              </a:rPr>
              <a:t>je </a:t>
            </a:r>
            <a:r>
              <a:rPr lang="hr-HR" dirty="0" smtClean="0">
                <a:ea typeface="+mn-lt"/>
                <a:cs typeface="+mn-lt"/>
              </a:rPr>
              <a:t>i</a:t>
            </a:r>
            <a:r>
              <a:rPr lang="en-US" dirty="0" smtClean="0">
                <a:ea typeface="+mn-lt"/>
                <a:cs typeface="+mn-lt"/>
              </a:rPr>
              <a:t> </a:t>
            </a:r>
            <a:r>
              <a:rPr lang="en-US" dirty="0" err="1">
                <a:ea typeface="+mn-lt"/>
                <a:cs typeface="+mn-lt"/>
              </a:rPr>
              <a:t>duljina</a:t>
            </a:r>
            <a:r>
              <a:rPr lang="en-US" dirty="0">
                <a:ea typeface="+mn-lt"/>
                <a:cs typeface="+mn-lt"/>
              </a:rPr>
              <a:t> </a:t>
            </a:r>
            <a:r>
              <a:rPr lang="en-US" dirty="0" err="1">
                <a:ea typeface="+mn-lt"/>
                <a:cs typeface="+mn-lt"/>
              </a:rPr>
              <a:t>sjene</a:t>
            </a:r>
            <a:r>
              <a:rPr lang="en-US" dirty="0">
                <a:ea typeface="+mn-lt"/>
                <a:cs typeface="+mn-lt"/>
              </a:rPr>
              <a:t> </a:t>
            </a:r>
            <a:r>
              <a:rPr lang="en-US" dirty="0" err="1">
                <a:ea typeface="+mn-lt"/>
                <a:cs typeface="+mn-lt"/>
              </a:rPr>
              <a:t>piramide</a:t>
            </a:r>
            <a:r>
              <a:rPr lang="en-US" dirty="0">
                <a:ea typeface="+mn-lt"/>
                <a:cs typeface="+mn-lt"/>
              </a:rPr>
              <a:t> </a:t>
            </a:r>
            <a:r>
              <a:rPr lang="en-US" dirty="0" err="1">
                <a:ea typeface="+mn-lt"/>
                <a:cs typeface="+mn-lt"/>
              </a:rPr>
              <a:t>jednaka</a:t>
            </a:r>
            <a:r>
              <a:rPr lang="en-US" dirty="0">
                <a:ea typeface="+mn-lt"/>
                <a:cs typeface="+mn-lt"/>
              </a:rPr>
              <a:t> </a:t>
            </a:r>
            <a:r>
              <a:rPr lang="en-US" dirty="0" err="1">
                <a:ea typeface="+mn-lt"/>
                <a:cs typeface="+mn-lt"/>
              </a:rPr>
              <a:t>visini</a:t>
            </a:r>
            <a:r>
              <a:rPr lang="en-US" dirty="0">
                <a:ea typeface="+mn-lt"/>
                <a:cs typeface="+mn-lt"/>
              </a:rPr>
              <a:t> </a:t>
            </a:r>
            <a:r>
              <a:rPr lang="en-US" dirty="0" err="1" smtClean="0">
                <a:ea typeface="+mn-lt"/>
                <a:cs typeface="+mn-lt"/>
              </a:rPr>
              <a:t>piramide</a:t>
            </a:r>
            <a:endParaRPr lang="hr-HR" dirty="0" smtClean="0">
              <a:ea typeface="+mn-lt"/>
              <a:cs typeface="+mn-lt"/>
            </a:endParaRPr>
          </a:p>
          <a:p>
            <a:pPr>
              <a:buClr>
                <a:srgbClr val="1287C3"/>
              </a:buClr>
            </a:pPr>
            <a:endParaRPr lang="en-US" dirty="0"/>
          </a:p>
        </p:txBody>
      </p:sp>
      <p:pic>
        <p:nvPicPr>
          <p:cNvPr id="5" name="Picture 3">
            <a:extLst>
              <a:ext uri="{FF2B5EF4-FFF2-40B4-BE49-F238E27FC236}">
                <a16:creationId xmlns:a16="http://schemas.microsoft.com/office/drawing/2014/main" id="{659CC548-44A4-1A8F-EEA4-F6E31E437214}"/>
              </a:ext>
            </a:extLst>
          </p:cNvPr>
          <p:cNvPicPr>
            <a:picLocks noGrp="1" noChangeAspect="1"/>
          </p:cNvPicPr>
          <p:nvPr>
            <p:ph sz="half" idx="2"/>
          </p:nvPr>
        </p:nvPicPr>
        <p:blipFill>
          <a:blip r:embed="rId2"/>
          <a:stretch>
            <a:fillRect/>
          </a:stretch>
        </p:blipFill>
        <p:spPr>
          <a:xfrm>
            <a:off x="6498076" y="2911877"/>
            <a:ext cx="4741976" cy="2607013"/>
          </a:xfrm>
          <a:prstGeom prst="rect">
            <a:avLst/>
          </a:prstGeom>
        </p:spPr>
      </p:pic>
    </p:spTree>
    <p:extLst>
      <p:ext uri="{BB962C8B-B14F-4D97-AF65-F5344CB8AC3E}">
        <p14:creationId xmlns:p14="http://schemas.microsoft.com/office/powerpoint/2010/main" val="2773850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dirty="0"/>
              <a:t>Tales vs Velika Piramida</a:t>
            </a:r>
          </a:p>
        </p:txBody>
      </p:sp>
      <p:pic>
        <p:nvPicPr>
          <p:cNvPr id="8" name="Content Placeholder 7"/>
          <p:cNvPicPr>
            <a:picLocks noGrp="1" noChangeAspect="1"/>
          </p:cNvPicPr>
          <p:nvPr>
            <p:ph idx="1"/>
          </p:nvPr>
        </p:nvPicPr>
        <p:blipFill>
          <a:blip r:embed="rId2"/>
          <a:stretch>
            <a:fillRect/>
          </a:stretch>
        </p:blipFill>
        <p:spPr>
          <a:xfrm>
            <a:off x="2272105" y="2499097"/>
            <a:ext cx="7647790" cy="3532052"/>
          </a:xfrm>
          <a:prstGeom prst="rect">
            <a:avLst/>
          </a:prstGeom>
        </p:spPr>
      </p:pic>
    </p:spTree>
    <p:extLst>
      <p:ext uri="{BB962C8B-B14F-4D97-AF65-F5344CB8AC3E}">
        <p14:creationId xmlns:p14="http://schemas.microsoft.com/office/powerpoint/2010/main" val="1351203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Tales vs Velika Piramida</a:t>
            </a:r>
          </a:p>
        </p:txBody>
      </p:sp>
      <p:sp>
        <p:nvSpPr>
          <p:cNvPr id="3" name="Content Placeholder 2"/>
          <p:cNvSpPr>
            <a:spLocks noGrp="1"/>
          </p:cNvSpPr>
          <p:nvPr>
            <p:ph sz="half" idx="1"/>
          </p:nvPr>
        </p:nvSpPr>
        <p:spPr>
          <a:xfrm>
            <a:off x="957980" y="2629744"/>
            <a:ext cx="3604292" cy="3310128"/>
          </a:xfrm>
        </p:spPr>
        <p:txBody>
          <a:bodyPr>
            <a:normAutofit fontScale="92500" lnSpcReduction="10000"/>
          </a:bodyPr>
          <a:lstStyle/>
          <a:p>
            <a:r>
              <a:rPr lang="hr-HR" dirty="0" smtClean="0"/>
              <a:t>Mjerenje visine piramide u bilo koje doba dana:</a:t>
            </a:r>
          </a:p>
          <a:p>
            <a:pPr marL="0" indent="0">
              <a:buNone/>
            </a:pPr>
            <a:r>
              <a:rPr lang="hr-HR" b="1" dirty="0"/>
              <a:t>"Koliko je puta moja visina veća (ili manja) </a:t>
            </a:r>
            <a:r>
              <a:rPr lang="hr-HR" b="1" dirty="0" smtClean="0"/>
              <a:t>od duljine </a:t>
            </a:r>
            <a:r>
              <a:rPr lang="hr-HR" b="1" dirty="0"/>
              <a:t>moje </a:t>
            </a:r>
            <a:r>
              <a:rPr lang="hr-HR" b="1" dirty="0" smtClean="0"/>
              <a:t>sjene, toliko </a:t>
            </a:r>
            <a:r>
              <a:rPr lang="hr-HR" b="1" dirty="0"/>
              <a:t>je puta i visina piramide veća (ili </a:t>
            </a:r>
            <a:r>
              <a:rPr lang="hr-HR" b="1" dirty="0" smtClean="0"/>
              <a:t>manja) od </a:t>
            </a:r>
            <a:r>
              <a:rPr lang="hr-HR" b="1" dirty="0"/>
              <a:t>duljine njezine sjene</a:t>
            </a:r>
            <a:r>
              <a:rPr lang="hr-HR" b="1" dirty="0" smtClean="0"/>
              <a:t>!„ </a:t>
            </a:r>
            <a:r>
              <a:rPr lang="hr-HR" b="1" dirty="0" smtClean="0">
                <a:sym typeface="Wingdings" panose="05000000000000000000" pitchFamily="2" charset="2"/>
              </a:rPr>
              <a:t> </a:t>
            </a:r>
            <a:r>
              <a:rPr lang="en-US" b="1" dirty="0" err="1" smtClean="0">
                <a:solidFill>
                  <a:srgbClr val="C00000"/>
                </a:solidFill>
                <a:ea typeface="+mn-lt"/>
                <a:cs typeface="+mn-lt"/>
              </a:rPr>
              <a:t>pouč</a:t>
            </a:r>
            <a:r>
              <a:rPr lang="hr-HR" b="1" dirty="0" smtClean="0">
                <a:solidFill>
                  <a:srgbClr val="C00000"/>
                </a:solidFill>
                <a:ea typeface="+mn-lt"/>
                <a:cs typeface="+mn-lt"/>
              </a:rPr>
              <a:t>a</a:t>
            </a:r>
            <a:r>
              <a:rPr lang="en-US" b="1" dirty="0" smtClean="0">
                <a:solidFill>
                  <a:srgbClr val="C00000"/>
                </a:solidFill>
                <a:ea typeface="+mn-lt"/>
                <a:cs typeface="+mn-lt"/>
              </a:rPr>
              <a:t>k </a:t>
            </a:r>
            <a:r>
              <a:rPr lang="en-US" b="1" dirty="0">
                <a:solidFill>
                  <a:srgbClr val="C00000"/>
                </a:solidFill>
                <a:ea typeface="+mn-lt"/>
                <a:cs typeface="+mn-lt"/>
              </a:rPr>
              <a:t>o </a:t>
            </a:r>
            <a:r>
              <a:rPr lang="en-US" b="1" dirty="0" err="1">
                <a:solidFill>
                  <a:srgbClr val="C00000"/>
                </a:solidFill>
                <a:ea typeface="+mn-lt"/>
                <a:cs typeface="+mn-lt"/>
              </a:rPr>
              <a:t>proporcionalnim</a:t>
            </a:r>
            <a:r>
              <a:rPr lang="en-US" b="1" dirty="0">
                <a:solidFill>
                  <a:srgbClr val="C00000"/>
                </a:solidFill>
                <a:ea typeface="+mn-lt"/>
                <a:cs typeface="+mn-lt"/>
              </a:rPr>
              <a:t> </a:t>
            </a:r>
            <a:r>
              <a:rPr lang="en-US" b="1" dirty="0" err="1">
                <a:solidFill>
                  <a:srgbClr val="C00000"/>
                </a:solidFill>
                <a:ea typeface="+mn-lt"/>
                <a:cs typeface="+mn-lt"/>
              </a:rPr>
              <a:t>dužinama</a:t>
            </a:r>
            <a:endParaRPr lang="hr-HR" b="1" dirty="0">
              <a:solidFill>
                <a:srgbClr val="C00000"/>
              </a:solidFill>
            </a:endParaRPr>
          </a:p>
          <a:p>
            <a:pPr marL="0" indent="0">
              <a:buNone/>
            </a:pPr>
            <a:endParaRPr lang="hr-HR" dirty="0"/>
          </a:p>
        </p:txBody>
      </p:sp>
      <p:pic>
        <p:nvPicPr>
          <p:cNvPr id="5" name="Content Placeholder 4"/>
          <p:cNvPicPr>
            <a:picLocks noGrp="1" noChangeAspect="1"/>
          </p:cNvPicPr>
          <p:nvPr>
            <p:ph sz="half" idx="2"/>
          </p:nvPr>
        </p:nvPicPr>
        <p:blipFill>
          <a:blip r:embed="rId2"/>
          <a:stretch>
            <a:fillRect/>
          </a:stretch>
        </p:blipFill>
        <p:spPr>
          <a:xfrm>
            <a:off x="4688733" y="2778659"/>
            <a:ext cx="6615372" cy="3012298"/>
          </a:xfrm>
          <a:prstGeom prst="rect">
            <a:avLst/>
          </a:prstGeom>
        </p:spPr>
      </p:pic>
    </p:spTree>
    <p:extLst>
      <p:ext uri="{BB962C8B-B14F-4D97-AF65-F5344CB8AC3E}">
        <p14:creationId xmlns:p14="http://schemas.microsoft.com/office/powerpoint/2010/main" val="4046428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8" y="1098865"/>
            <a:ext cx="9601196" cy="856396"/>
          </a:xfrm>
        </p:spPr>
        <p:txBody>
          <a:bodyPr>
            <a:normAutofit fontScale="90000"/>
          </a:bodyPr>
          <a:lstStyle/>
          <a:p>
            <a:r>
              <a:rPr lang="hr-HR" dirty="0"/>
              <a:t>Mjerenje visine piramide užetom:</a:t>
            </a:r>
            <a:br>
              <a:rPr lang="hr-HR" dirty="0"/>
            </a:br>
            <a:endParaRPr lang="hr-HR" dirty="0"/>
          </a:p>
        </p:txBody>
      </p:sp>
      <p:sp>
        <p:nvSpPr>
          <p:cNvPr id="3" name="Content Placeholder 2"/>
          <p:cNvSpPr>
            <a:spLocks noGrp="1"/>
          </p:cNvSpPr>
          <p:nvPr>
            <p:ph sz="half" idx="1"/>
          </p:nvPr>
        </p:nvSpPr>
        <p:spPr/>
        <p:txBody>
          <a:bodyPr>
            <a:normAutofit fontScale="85000" lnSpcReduction="20000"/>
          </a:bodyPr>
          <a:lstStyle/>
          <a:p>
            <a:r>
              <a:rPr lang="hr-HR" dirty="0" smtClean="0"/>
              <a:t>Tales </a:t>
            </a:r>
            <a:r>
              <a:rPr lang="hr-HR" dirty="0"/>
              <a:t>je uzeo uže dugačko kao njegova sjena i pomoću njega je izmjerio duljinu sjene piramide. Tako je vidio koliko je puta duljina sjene piramide dulja od duljine njegove sjene. Nakon toga uzeo je uže koje je duljine njegove visine i koliko puta je uže kojim je mjerio svoju sjenu stalo u duljinu sjene piramide, toliko puta je uže dugačko kao njegova visina stalo u visinu piramide. </a:t>
            </a:r>
            <a:r>
              <a:rPr lang="hr-HR" dirty="0" smtClean="0"/>
              <a:t>Na ovaj način je Tales uspio </a:t>
            </a:r>
            <a:r>
              <a:rPr lang="hr-HR" dirty="0"/>
              <a:t>točno izmjeriti koilko je puta piramida viša od njega.</a:t>
            </a:r>
          </a:p>
          <a:p>
            <a:endParaRPr lang="hr-HR" dirty="0"/>
          </a:p>
        </p:txBody>
      </p:sp>
      <p:pic>
        <p:nvPicPr>
          <p:cNvPr id="5122" name="Picture 2" descr="The Thales intercept theory measures an object by its shadow"/>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9046" y="2560320"/>
            <a:ext cx="4975700" cy="331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17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Tales</a:t>
            </a:r>
            <a:endParaRPr lang="hr-HR" dirty="0"/>
          </a:p>
        </p:txBody>
      </p:sp>
      <p:sp>
        <p:nvSpPr>
          <p:cNvPr id="4" name="Content Placeholder 3"/>
          <p:cNvSpPr>
            <a:spLocks noGrp="1"/>
          </p:cNvSpPr>
          <p:nvPr>
            <p:ph sz="half" idx="1"/>
          </p:nvPr>
        </p:nvSpPr>
        <p:spPr/>
        <p:txBody>
          <a:bodyPr/>
          <a:lstStyle/>
          <a:p>
            <a:r>
              <a:rPr lang="en-US" dirty="0"/>
              <a:t>Tales </a:t>
            </a:r>
            <a:r>
              <a:rPr lang="en-US" dirty="0">
                <a:ea typeface="+mn-lt"/>
                <a:cs typeface="+mn-lt"/>
              </a:rPr>
              <a:t>je </a:t>
            </a:r>
            <a:r>
              <a:rPr lang="hr-HR" dirty="0" smtClean="0">
                <a:ea typeface="+mn-lt"/>
                <a:cs typeface="+mn-lt"/>
              </a:rPr>
              <a:t>bio </a:t>
            </a:r>
            <a:r>
              <a:rPr lang="en-US" dirty="0" err="1" smtClean="0">
                <a:ea typeface="+mn-lt"/>
                <a:cs typeface="+mn-lt"/>
              </a:rPr>
              <a:t>grčki</a:t>
            </a:r>
            <a:r>
              <a:rPr lang="en-US" dirty="0" smtClean="0">
                <a:ea typeface="+mn-lt"/>
                <a:cs typeface="+mn-lt"/>
              </a:rPr>
              <a:t> </a:t>
            </a:r>
            <a:r>
              <a:rPr lang="en-US" dirty="0" err="1">
                <a:ea typeface="+mn-lt"/>
                <a:cs typeface="+mn-lt"/>
              </a:rPr>
              <a:t>filozof</a:t>
            </a:r>
            <a:r>
              <a:rPr lang="en-US" dirty="0">
                <a:ea typeface="+mn-lt"/>
                <a:cs typeface="+mn-lt"/>
              </a:rPr>
              <a:t> </a:t>
            </a:r>
            <a:r>
              <a:rPr lang="en-US" dirty="0" err="1">
                <a:ea typeface="+mn-lt"/>
                <a:cs typeface="+mn-lt"/>
              </a:rPr>
              <a:t>koji</a:t>
            </a:r>
            <a:r>
              <a:rPr lang="en-US" dirty="0">
                <a:ea typeface="+mn-lt"/>
                <a:cs typeface="+mn-lt"/>
              </a:rPr>
              <a:t> je </a:t>
            </a:r>
            <a:r>
              <a:rPr lang="en-US" dirty="0" err="1">
                <a:ea typeface="+mn-lt"/>
                <a:cs typeface="+mn-lt"/>
              </a:rPr>
              <a:t>živio</a:t>
            </a:r>
            <a:r>
              <a:rPr lang="en-US" dirty="0">
                <a:ea typeface="+mn-lt"/>
                <a:cs typeface="+mn-lt"/>
              </a:rPr>
              <a:t> </a:t>
            </a:r>
            <a:r>
              <a:rPr lang="en-US" dirty="0" err="1">
                <a:ea typeface="+mn-lt"/>
                <a:cs typeface="+mn-lt"/>
              </a:rPr>
              <a:t>na</a:t>
            </a:r>
            <a:r>
              <a:rPr lang="en-US" dirty="0">
                <a:ea typeface="+mn-lt"/>
                <a:cs typeface="+mn-lt"/>
              </a:rPr>
              <a:t> </a:t>
            </a:r>
            <a:r>
              <a:rPr lang="en-US" dirty="0" err="1" smtClean="0">
                <a:ea typeface="+mn-lt"/>
                <a:cs typeface="+mn-lt"/>
              </a:rPr>
              <a:t>Miletu</a:t>
            </a:r>
            <a:endParaRPr lang="hr-HR" dirty="0" smtClean="0">
              <a:ea typeface="+mn-lt"/>
              <a:cs typeface="+mn-lt"/>
            </a:endParaRPr>
          </a:p>
          <a:p>
            <a:endParaRPr lang="hr-HR" dirty="0" smtClean="0">
              <a:ea typeface="+mn-lt"/>
              <a:cs typeface="+mn-lt"/>
            </a:endParaRPr>
          </a:p>
          <a:p>
            <a:r>
              <a:rPr lang="hr-HR" dirty="0" smtClean="0">
                <a:ea typeface="+mn-lt"/>
                <a:cs typeface="+mn-lt"/>
              </a:rPr>
              <a:t>ž</a:t>
            </a:r>
            <a:r>
              <a:rPr lang="en-US" dirty="0" err="1" smtClean="0">
                <a:ea typeface="+mn-lt"/>
                <a:cs typeface="+mn-lt"/>
              </a:rPr>
              <a:t>ivio</a:t>
            </a:r>
            <a:r>
              <a:rPr lang="en-US" dirty="0" smtClean="0">
                <a:ea typeface="+mn-lt"/>
                <a:cs typeface="+mn-lt"/>
              </a:rPr>
              <a:t> </a:t>
            </a:r>
            <a:r>
              <a:rPr lang="en-US" dirty="0">
                <a:ea typeface="+mn-lt"/>
                <a:cs typeface="+mn-lt"/>
              </a:rPr>
              <a:t>je </a:t>
            </a:r>
            <a:r>
              <a:rPr lang="en-US" dirty="0" err="1">
                <a:ea typeface="+mn-lt"/>
                <a:cs typeface="+mn-lt"/>
              </a:rPr>
              <a:t>između</a:t>
            </a:r>
            <a:r>
              <a:rPr lang="en-US" dirty="0">
                <a:ea typeface="+mn-lt"/>
                <a:cs typeface="+mn-lt"/>
              </a:rPr>
              <a:t> 624. - 546.g. pr</a:t>
            </a:r>
            <a:r>
              <a:rPr lang="en-US" dirty="0" smtClean="0">
                <a:ea typeface="+mn-lt"/>
                <a:cs typeface="+mn-lt"/>
              </a:rPr>
              <a:t>.</a:t>
            </a:r>
            <a:r>
              <a:rPr lang="hr-HR" dirty="0" smtClean="0">
                <a:ea typeface="+mn-lt"/>
                <a:cs typeface="+mn-lt"/>
              </a:rPr>
              <a:t> K</a:t>
            </a:r>
            <a:r>
              <a:rPr lang="en-US" dirty="0" smtClean="0">
                <a:ea typeface="+mn-lt"/>
                <a:cs typeface="+mn-lt"/>
              </a:rPr>
              <a:t>r.</a:t>
            </a:r>
            <a:endParaRPr lang="hr-HR" dirty="0" smtClean="0">
              <a:ea typeface="+mn-lt"/>
              <a:cs typeface="+mn-lt"/>
            </a:endParaRPr>
          </a:p>
          <a:p>
            <a:endParaRPr lang="hr-HR" dirty="0" smtClean="0">
              <a:ea typeface="+mn-lt"/>
              <a:cs typeface="+mn-lt"/>
            </a:endParaRPr>
          </a:p>
          <a:p>
            <a:r>
              <a:rPr lang="hr-HR" dirty="0" smtClean="0">
                <a:ea typeface="+mn-lt"/>
                <a:cs typeface="+mn-lt"/>
              </a:rPr>
              <a:t>p</a:t>
            </a:r>
            <a:r>
              <a:rPr lang="en-US" dirty="0" err="1" smtClean="0">
                <a:ea typeface="+mn-lt"/>
                <a:cs typeface="+mn-lt"/>
              </a:rPr>
              <a:t>rvi</a:t>
            </a:r>
            <a:r>
              <a:rPr lang="en-US" dirty="0" smtClean="0">
                <a:ea typeface="+mn-lt"/>
                <a:cs typeface="+mn-lt"/>
              </a:rPr>
              <a:t> </a:t>
            </a:r>
            <a:r>
              <a:rPr lang="en-US" dirty="0">
                <a:ea typeface="+mn-lt"/>
                <a:cs typeface="+mn-lt"/>
              </a:rPr>
              <a:t>je od "</a:t>
            </a:r>
            <a:r>
              <a:rPr lang="en-US" dirty="0" err="1">
                <a:ea typeface="+mn-lt"/>
                <a:cs typeface="+mn-lt"/>
              </a:rPr>
              <a:t>Sedam</a:t>
            </a:r>
            <a:r>
              <a:rPr lang="en-US" dirty="0">
                <a:ea typeface="+mn-lt"/>
                <a:cs typeface="+mn-lt"/>
              </a:rPr>
              <a:t> </a:t>
            </a:r>
            <a:r>
              <a:rPr lang="en-US" dirty="0" err="1">
                <a:ea typeface="+mn-lt"/>
                <a:cs typeface="+mn-lt"/>
              </a:rPr>
              <a:t>mudraca</a:t>
            </a:r>
            <a:r>
              <a:rPr lang="en-US" dirty="0">
                <a:ea typeface="+mn-lt"/>
                <a:cs typeface="+mn-lt"/>
              </a:rPr>
              <a:t> </a:t>
            </a:r>
            <a:r>
              <a:rPr lang="en-US" dirty="0" err="1">
                <a:ea typeface="+mn-lt"/>
                <a:cs typeface="+mn-lt"/>
              </a:rPr>
              <a:t>Grčke</a:t>
            </a:r>
            <a:r>
              <a:rPr lang="en-US" dirty="0">
                <a:ea typeface="+mn-lt"/>
                <a:cs typeface="+mn-lt"/>
              </a:rPr>
              <a:t>"</a:t>
            </a:r>
            <a:br>
              <a:rPr lang="en-US" dirty="0">
                <a:ea typeface="+mn-lt"/>
                <a:cs typeface="+mn-lt"/>
              </a:rPr>
            </a:br>
            <a:endParaRPr lang="hr-HR" dirty="0"/>
          </a:p>
        </p:txBody>
      </p:sp>
      <p:pic>
        <p:nvPicPr>
          <p:cNvPr id="6" name="Picture 4">
            <a:extLst>
              <a:ext uri="{FF2B5EF4-FFF2-40B4-BE49-F238E27FC236}">
                <a16:creationId xmlns:a16="http://schemas.microsoft.com/office/drawing/2014/main" id="{63D46EC4-BD0B-5725-E142-202E8B581B04}"/>
              </a:ext>
            </a:extLst>
          </p:cNvPr>
          <p:cNvPicPr>
            <a:picLocks noGrp="1" noChangeAspect="1"/>
          </p:cNvPicPr>
          <p:nvPr>
            <p:ph sz="half" idx="2"/>
          </p:nvPr>
        </p:nvPicPr>
        <p:blipFill rotWithShape="1">
          <a:blip r:embed="rId2"/>
          <a:srcRect r="2" b="14909"/>
          <a:stretch/>
        </p:blipFill>
        <p:spPr>
          <a:xfrm>
            <a:off x="7330766" y="2560320"/>
            <a:ext cx="2556155" cy="3309937"/>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Tree>
    <p:extLst>
      <p:ext uri="{BB962C8B-B14F-4D97-AF65-F5344CB8AC3E}">
        <p14:creationId xmlns:p14="http://schemas.microsoft.com/office/powerpoint/2010/main" val="1960725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Literatura</a:t>
            </a:r>
            <a:endParaRPr lang="hr-HR" b="1" dirty="0"/>
          </a:p>
        </p:txBody>
      </p:sp>
      <p:sp>
        <p:nvSpPr>
          <p:cNvPr id="3" name="Content Placeholder 2"/>
          <p:cNvSpPr>
            <a:spLocks noGrp="1"/>
          </p:cNvSpPr>
          <p:nvPr>
            <p:ph idx="1"/>
          </p:nvPr>
        </p:nvSpPr>
        <p:spPr>
          <a:xfrm>
            <a:off x="992221" y="2644481"/>
            <a:ext cx="10184860" cy="3493672"/>
          </a:xfrm>
        </p:spPr>
        <p:txBody>
          <a:bodyPr>
            <a:normAutofit/>
          </a:bodyPr>
          <a:lstStyle/>
          <a:p>
            <a:r>
              <a:rPr lang="hr-HR" sz="2000" dirty="0">
                <a:solidFill>
                  <a:schemeClr val="tx1"/>
                </a:solidFill>
                <a:hlinkClick r:id="rId2"/>
              </a:rPr>
              <a:t>http://www.mathos.unios.hr/~</a:t>
            </a:r>
            <a:r>
              <a:rPr lang="hr-HR" sz="2000" dirty="0" smtClean="0">
                <a:solidFill>
                  <a:schemeClr val="tx1"/>
                </a:solidFill>
                <a:hlinkClick r:id="rId2"/>
              </a:rPr>
              <a:t>mdjumic/uploads/diplomski/POT06.pdf</a:t>
            </a:r>
            <a:endParaRPr lang="hr-HR" sz="2000" dirty="0" smtClean="0">
              <a:solidFill>
                <a:schemeClr val="tx1"/>
              </a:solidFill>
            </a:endParaRPr>
          </a:p>
          <a:p>
            <a:r>
              <a:rPr lang="hr-HR" sz="2000" dirty="0">
                <a:solidFill>
                  <a:schemeClr val="tx1"/>
                </a:solidFill>
                <a:hlinkClick r:id="rId3"/>
              </a:rPr>
              <a:t>http://</a:t>
            </a:r>
            <a:r>
              <a:rPr lang="hr-HR" sz="2000" dirty="0" smtClean="0">
                <a:solidFill>
                  <a:schemeClr val="tx1"/>
                </a:solidFill>
                <a:hlinkClick r:id="rId3"/>
              </a:rPr>
              <a:t>www.os-mertojak-st.skole.hr/upload/os-mertojak-st/newsattach/530/Keopsova_piramida_i_Tales.pdf</a:t>
            </a:r>
            <a:endParaRPr lang="hr-HR" sz="2000" dirty="0" smtClean="0">
              <a:solidFill>
                <a:schemeClr val="tx1"/>
              </a:solidFill>
            </a:endParaRPr>
          </a:p>
          <a:p>
            <a:r>
              <a:rPr lang="en-US" sz="2000" dirty="0">
                <a:ea typeface="+mn-lt"/>
                <a:cs typeface="+mn-lt"/>
                <a:hlinkClick r:id="rId4"/>
              </a:rPr>
              <a:t>https://</a:t>
            </a:r>
            <a:r>
              <a:rPr lang="en-US" sz="2000" dirty="0" smtClean="0">
                <a:ea typeface="+mn-lt"/>
                <a:cs typeface="+mn-lt"/>
                <a:hlinkClick r:id="rId4"/>
              </a:rPr>
              <a:t>hr.izzi.digital/DOS/45405/73955.html</a:t>
            </a:r>
            <a:endParaRPr lang="hr-HR" sz="2000" dirty="0" smtClean="0">
              <a:ea typeface="+mn-lt"/>
              <a:cs typeface="+mn-lt"/>
            </a:endParaRPr>
          </a:p>
          <a:p>
            <a:r>
              <a:rPr lang="en-US" sz="2000" dirty="0" smtClean="0">
                <a:ea typeface="+mn-lt"/>
                <a:cs typeface="+mn-lt"/>
                <a:hlinkClick r:id="rId5"/>
              </a:rPr>
              <a:t>https</a:t>
            </a:r>
            <a:r>
              <a:rPr lang="en-US" sz="2000" dirty="0">
                <a:ea typeface="+mn-lt"/>
                <a:cs typeface="+mn-lt"/>
                <a:hlinkClick r:id="rId5"/>
              </a:rPr>
              <a:t>://</a:t>
            </a:r>
            <a:r>
              <a:rPr lang="en-US" sz="2000" dirty="0" smtClean="0">
                <a:ea typeface="+mn-lt"/>
                <a:cs typeface="+mn-lt"/>
                <a:hlinkClick r:id="rId5"/>
              </a:rPr>
              <a:t>hr.wikipedia.org/wiki/Tales</a:t>
            </a:r>
            <a:endParaRPr lang="hr-HR" sz="2000" dirty="0" smtClean="0">
              <a:ea typeface="+mn-lt"/>
              <a:cs typeface="+mn-lt"/>
            </a:endParaRPr>
          </a:p>
          <a:p>
            <a:r>
              <a:rPr lang="en-US" sz="2000" dirty="0" smtClean="0">
                <a:ea typeface="+mn-lt"/>
                <a:cs typeface="+mn-lt"/>
                <a:hlinkClick r:id="rId6"/>
              </a:rPr>
              <a:t>https</a:t>
            </a:r>
            <a:r>
              <a:rPr lang="en-US" sz="2000" dirty="0">
                <a:ea typeface="+mn-lt"/>
                <a:cs typeface="+mn-lt"/>
                <a:hlinkClick r:id="rId6"/>
              </a:rPr>
              <a:t>://</a:t>
            </a:r>
            <a:r>
              <a:rPr lang="en-US" sz="2000" dirty="0" smtClean="0">
                <a:ea typeface="+mn-lt"/>
                <a:cs typeface="+mn-lt"/>
                <a:hlinkClick r:id="rId6"/>
              </a:rPr>
              <a:t>enciklopedija.hr/natuknica.aspx?ID=60269</a:t>
            </a:r>
            <a:endParaRPr lang="hr-HR" sz="2000" dirty="0" smtClean="0"/>
          </a:p>
          <a:p>
            <a:r>
              <a:rPr lang="en-US" sz="2000" dirty="0" smtClean="0">
                <a:ea typeface="+mn-lt"/>
                <a:cs typeface="+mn-lt"/>
                <a:hlinkClick r:id="rId7"/>
              </a:rPr>
              <a:t>https</a:t>
            </a:r>
            <a:r>
              <a:rPr lang="en-US" sz="2000" dirty="0">
                <a:ea typeface="+mn-lt"/>
                <a:cs typeface="+mn-lt"/>
                <a:hlinkClick r:id="rId7"/>
              </a:rPr>
              <a:t>://</a:t>
            </a:r>
            <a:r>
              <a:rPr lang="en-US" sz="2000" dirty="0" smtClean="0">
                <a:ea typeface="+mn-lt"/>
                <a:cs typeface="+mn-lt"/>
                <a:hlinkClick r:id="rId7"/>
              </a:rPr>
              <a:t>www.vecernji.hr/vijesti/tko-je-tales-965709</a:t>
            </a:r>
            <a:endParaRPr lang="hr-HR" sz="2000" dirty="0" smtClean="0"/>
          </a:p>
          <a:p>
            <a:r>
              <a:rPr lang="en-US" sz="2000" dirty="0" smtClean="0">
                <a:ea typeface="+mn-lt"/>
                <a:cs typeface="+mn-lt"/>
                <a:hlinkClick r:id="rId8"/>
              </a:rPr>
              <a:t>https</a:t>
            </a:r>
            <a:r>
              <a:rPr lang="en-US" sz="2000" dirty="0">
                <a:ea typeface="+mn-lt"/>
                <a:cs typeface="+mn-lt"/>
                <a:hlinkClick r:id="rId8"/>
              </a:rPr>
              <a:t>://repozitorij.pmf.unizg.hr/islandora/object/pmf%3A5572/datastream/PDF/view</a:t>
            </a:r>
            <a:endParaRPr lang="en-US" sz="2000" dirty="0"/>
          </a:p>
          <a:p>
            <a:endParaRPr lang="hr-HR" sz="2000" dirty="0" smtClean="0">
              <a:solidFill>
                <a:schemeClr val="tx1"/>
              </a:solidFill>
            </a:endParaRPr>
          </a:p>
          <a:p>
            <a:endParaRPr lang="hr-HR" sz="2000" dirty="0"/>
          </a:p>
          <a:p>
            <a:pPr marL="0" indent="0">
              <a:buNone/>
            </a:pPr>
            <a:endParaRPr lang="hr-HR" dirty="0" smtClean="0"/>
          </a:p>
        </p:txBody>
      </p:sp>
    </p:spTree>
    <p:extLst>
      <p:ext uri="{BB962C8B-B14F-4D97-AF65-F5344CB8AC3E}">
        <p14:creationId xmlns:p14="http://schemas.microsoft.com/office/powerpoint/2010/main" val="1690500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Tales</a:t>
            </a:r>
            <a:endParaRPr lang="hr-HR" dirty="0"/>
          </a:p>
        </p:txBody>
      </p:sp>
      <p:sp>
        <p:nvSpPr>
          <p:cNvPr id="3" name="Content Placeholder 2"/>
          <p:cNvSpPr>
            <a:spLocks noGrp="1"/>
          </p:cNvSpPr>
          <p:nvPr>
            <p:ph sz="half" idx="1"/>
          </p:nvPr>
        </p:nvSpPr>
        <p:spPr>
          <a:xfrm>
            <a:off x="1035800" y="2560320"/>
            <a:ext cx="6405859" cy="3310128"/>
          </a:xfrm>
        </p:spPr>
        <p:txBody>
          <a:bodyPr>
            <a:normAutofit/>
          </a:bodyPr>
          <a:lstStyle/>
          <a:p>
            <a:pPr>
              <a:buClr>
                <a:srgbClr val="30ACEC">
                  <a:lumMod val="75000"/>
                </a:srgbClr>
              </a:buClr>
            </a:pPr>
            <a:r>
              <a:rPr lang="hr-HR" dirty="0" smtClean="0">
                <a:ea typeface="+mn-lt"/>
                <a:cs typeface="+mn-lt"/>
              </a:rPr>
              <a:t>bavio se tr</a:t>
            </a:r>
            <a:r>
              <a:rPr lang="en-US" dirty="0" err="1" smtClean="0">
                <a:ea typeface="+mn-lt"/>
                <a:cs typeface="+mn-lt"/>
              </a:rPr>
              <a:t>govinom</a:t>
            </a:r>
            <a:r>
              <a:rPr lang="en-US" dirty="0" smtClean="0">
                <a:ea typeface="+mn-lt"/>
                <a:cs typeface="+mn-lt"/>
              </a:rPr>
              <a:t>,</a:t>
            </a:r>
            <a:r>
              <a:rPr lang="hr-HR" dirty="0">
                <a:ea typeface="+mn-lt"/>
                <a:cs typeface="+mn-lt"/>
              </a:rPr>
              <a:t> </a:t>
            </a:r>
            <a:r>
              <a:rPr lang="hr-HR" dirty="0" smtClean="0">
                <a:ea typeface="+mn-lt"/>
                <a:cs typeface="+mn-lt"/>
              </a:rPr>
              <a:t>m</a:t>
            </a:r>
            <a:r>
              <a:rPr lang="en-US" dirty="0" err="1" smtClean="0">
                <a:ea typeface="+mn-lt"/>
                <a:cs typeface="+mn-lt"/>
              </a:rPr>
              <a:t>atematikom</a:t>
            </a:r>
            <a:r>
              <a:rPr lang="en-US" dirty="0">
                <a:ea typeface="+mn-lt"/>
                <a:cs typeface="+mn-lt"/>
              </a:rPr>
              <a:t>, </a:t>
            </a:r>
            <a:r>
              <a:rPr lang="en-US" dirty="0" err="1" smtClean="0">
                <a:ea typeface="+mn-lt"/>
                <a:cs typeface="+mn-lt"/>
              </a:rPr>
              <a:t>astronomijom</a:t>
            </a:r>
            <a:r>
              <a:rPr lang="en-US" dirty="0">
                <a:ea typeface="+mn-lt"/>
                <a:cs typeface="+mn-lt"/>
              </a:rPr>
              <a:t>, </a:t>
            </a:r>
            <a:r>
              <a:rPr lang="en-US" dirty="0" err="1">
                <a:ea typeface="+mn-lt"/>
                <a:cs typeface="+mn-lt"/>
              </a:rPr>
              <a:t>geometrijom</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politikom</a:t>
            </a:r>
            <a:endParaRPr lang="en-US" dirty="0">
              <a:ea typeface="+mn-lt"/>
              <a:cs typeface="+mn-lt"/>
            </a:endParaRPr>
          </a:p>
          <a:p>
            <a:pPr>
              <a:buClr>
                <a:srgbClr val="1287C3"/>
              </a:buClr>
            </a:pPr>
            <a:r>
              <a:rPr lang="hr-HR" dirty="0">
                <a:ea typeface="+mn-lt"/>
                <a:cs typeface="+mn-lt"/>
              </a:rPr>
              <a:t>o</a:t>
            </a:r>
            <a:r>
              <a:rPr lang="en-US" dirty="0" smtClean="0">
                <a:ea typeface="+mn-lt"/>
                <a:cs typeface="+mn-lt"/>
              </a:rPr>
              <a:t>n </a:t>
            </a:r>
            <a:r>
              <a:rPr lang="en-US" dirty="0">
                <a:ea typeface="+mn-lt"/>
                <a:cs typeface="+mn-lt"/>
              </a:rPr>
              <a:t>je </a:t>
            </a:r>
            <a:r>
              <a:rPr lang="en-US" dirty="0" err="1">
                <a:ea typeface="+mn-lt"/>
                <a:cs typeface="+mn-lt"/>
              </a:rPr>
              <a:t>prva</a:t>
            </a:r>
            <a:r>
              <a:rPr lang="en-US" dirty="0">
                <a:ea typeface="+mn-lt"/>
                <a:cs typeface="+mn-lt"/>
              </a:rPr>
              <a:t> </a:t>
            </a:r>
            <a:r>
              <a:rPr lang="en-US" dirty="0" err="1">
                <a:ea typeface="+mn-lt"/>
                <a:cs typeface="+mn-lt"/>
              </a:rPr>
              <a:t>osoba</a:t>
            </a:r>
            <a:r>
              <a:rPr lang="en-US" dirty="0">
                <a:ea typeface="+mn-lt"/>
                <a:cs typeface="+mn-lt"/>
              </a:rPr>
              <a:t> </a:t>
            </a:r>
            <a:r>
              <a:rPr lang="en-US" dirty="0" err="1">
                <a:ea typeface="+mn-lt"/>
                <a:cs typeface="+mn-lt"/>
              </a:rPr>
              <a:t>koja</a:t>
            </a:r>
            <a:r>
              <a:rPr lang="en-US" dirty="0">
                <a:ea typeface="+mn-lt"/>
                <a:cs typeface="+mn-lt"/>
              </a:rPr>
              <a:t> je </a:t>
            </a:r>
            <a:r>
              <a:rPr lang="en-US" dirty="0" err="1">
                <a:ea typeface="+mn-lt"/>
                <a:cs typeface="+mn-lt"/>
              </a:rPr>
              <a:t>pokušala</a:t>
            </a:r>
            <a:r>
              <a:rPr lang="en-US" dirty="0">
                <a:ea typeface="+mn-lt"/>
                <a:cs typeface="+mn-lt"/>
              </a:rPr>
              <a:t> </a:t>
            </a:r>
            <a:r>
              <a:rPr lang="en-US" dirty="0" err="1">
                <a:ea typeface="+mn-lt"/>
                <a:cs typeface="+mn-lt"/>
              </a:rPr>
              <a:t>objasniti</a:t>
            </a:r>
            <a:r>
              <a:rPr lang="en-US" dirty="0">
                <a:ea typeface="+mn-lt"/>
                <a:cs typeface="+mn-lt"/>
              </a:rPr>
              <a:t> </a:t>
            </a:r>
            <a:r>
              <a:rPr lang="en-US" dirty="0" err="1">
                <a:ea typeface="+mn-lt"/>
                <a:cs typeface="+mn-lt"/>
              </a:rPr>
              <a:t>prirodne</a:t>
            </a:r>
            <a:r>
              <a:rPr lang="en-US" dirty="0">
                <a:ea typeface="+mn-lt"/>
                <a:cs typeface="+mn-lt"/>
              </a:rPr>
              <a:t> </a:t>
            </a:r>
            <a:r>
              <a:rPr lang="en-US" dirty="0" err="1">
                <a:ea typeface="+mn-lt"/>
                <a:cs typeface="+mn-lt"/>
              </a:rPr>
              <a:t>pojave</a:t>
            </a:r>
            <a:r>
              <a:rPr lang="en-US" dirty="0">
                <a:ea typeface="+mn-lt"/>
                <a:cs typeface="+mn-lt"/>
              </a:rPr>
              <a:t> </a:t>
            </a:r>
            <a:r>
              <a:rPr lang="en-US" dirty="0" err="1">
                <a:ea typeface="+mn-lt"/>
                <a:cs typeface="+mn-lt"/>
              </a:rPr>
              <a:t>na</a:t>
            </a:r>
            <a:r>
              <a:rPr lang="en-US" dirty="0">
                <a:ea typeface="+mn-lt"/>
                <a:cs typeface="+mn-lt"/>
              </a:rPr>
              <a:t> </a:t>
            </a:r>
            <a:r>
              <a:rPr lang="en-US" dirty="0" err="1">
                <a:ea typeface="+mn-lt"/>
                <a:cs typeface="+mn-lt"/>
              </a:rPr>
              <a:t>temelju</a:t>
            </a:r>
            <a:r>
              <a:rPr lang="en-US" dirty="0">
                <a:ea typeface="+mn-lt"/>
                <a:cs typeface="+mn-lt"/>
              </a:rPr>
              <a:t> </a:t>
            </a:r>
            <a:r>
              <a:rPr lang="en-US" dirty="0" err="1">
                <a:ea typeface="+mn-lt"/>
                <a:cs typeface="+mn-lt"/>
              </a:rPr>
              <a:t>prirodnih</a:t>
            </a:r>
            <a:r>
              <a:rPr lang="en-US" dirty="0">
                <a:ea typeface="+mn-lt"/>
                <a:cs typeface="+mn-lt"/>
              </a:rPr>
              <a:t> </a:t>
            </a:r>
            <a:r>
              <a:rPr lang="en-US" dirty="0" err="1">
                <a:ea typeface="+mn-lt"/>
                <a:cs typeface="+mn-lt"/>
              </a:rPr>
              <a:t>procesa</a:t>
            </a:r>
            <a:endParaRPr lang="en-US" dirty="0">
              <a:ea typeface="+mn-lt"/>
              <a:cs typeface="+mn-lt"/>
            </a:endParaRPr>
          </a:p>
          <a:p>
            <a:pPr>
              <a:buClr>
                <a:srgbClr val="1287C3"/>
              </a:buClr>
            </a:pPr>
            <a:r>
              <a:rPr lang="hr-HR" dirty="0" err="1" smtClean="0">
                <a:ea typeface="+mn-lt"/>
                <a:cs typeface="+mn-lt"/>
              </a:rPr>
              <a:t>p</a:t>
            </a:r>
            <a:r>
              <a:rPr lang="en-US" dirty="0" err="1" smtClean="0">
                <a:ea typeface="+mn-lt"/>
                <a:cs typeface="+mn-lt"/>
              </a:rPr>
              <a:t>okušavao</a:t>
            </a:r>
            <a:r>
              <a:rPr lang="en-US" dirty="0" smtClean="0">
                <a:ea typeface="+mn-lt"/>
                <a:cs typeface="+mn-lt"/>
              </a:rPr>
              <a:t> </a:t>
            </a:r>
            <a:r>
              <a:rPr lang="en-US" dirty="0">
                <a:ea typeface="+mn-lt"/>
                <a:cs typeface="+mn-lt"/>
              </a:rPr>
              <a:t>je </a:t>
            </a:r>
            <a:r>
              <a:rPr lang="en-US" dirty="0" err="1">
                <a:ea typeface="+mn-lt"/>
                <a:cs typeface="+mn-lt"/>
              </a:rPr>
              <a:t>objasniti</a:t>
            </a:r>
            <a:r>
              <a:rPr lang="en-US" dirty="0">
                <a:ea typeface="+mn-lt"/>
                <a:cs typeface="+mn-lt"/>
              </a:rPr>
              <a:t> </a:t>
            </a:r>
            <a:r>
              <a:rPr lang="en-US" dirty="0" err="1">
                <a:ea typeface="+mn-lt"/>
                <a:cs typeface="+mn-lt"/>
              </a:rPr>
              <a:t>potrese</a:t>
            </a:r>
            <a:r>
              <a:rPr lang="en-US" dirty="0">
                <a:ea typeface="+mn-lt"/>
                <a:cs typeface="+mn-lt"/>
              </a:rPr>
              <a:t> </a:t>
            </a:r>
            <a:r>
              <a:rPr lang="en-US" dirty="0" err="1">
                <a:ea typeface="+mn-lt"/>
                <a:cs typeface="+mn-lt"/>
              </a:rPr>
              <a:t>tako</a:t>
            </a:r>
            <a:r>
              <a:rPr lang="en-US" dirty="0">
                <a:ea typeface="+mn-lt"/>
                <a:cs typeface="+mn-lt"/>
              </a:rPr>
              <a:t> </a:t>
            </a:r>
            <a:r>
              <a:rPr lang="en-US" dirty="0" err="1">
                <a:ea typeface="+mn-lt"/>
                <a:cs typeface="+mn-lt"/>
              </a:rPr>
              <a:t>što</a:t>
            </a:r>
            <a:r>
              <a:rPr lang="en-US" dirty="0">
                <a:ea typeface="+mn-lt"/>
                <a:cs typeface="+mn-lt"/>
              </a:rPr>
              <a:t> je </a:t>
            </a:r>
            <a:r>
              <a:rPr lang="en-US" dirty="0" err="1">
                <a:ea typeface="+mn-lt"/>
                <a:cs typeface="+mn-lt"/>
              </a:rPr>
              <a:t>tvrdio</a:t>
            </a:r>
            <a:r>
              <a:rPr lang="en-US" dirty="0">
                <a:ea typeface="+mn-lt"/>
                <a:cs typeface="+mn-lt"/>
              </a:rPr>
              <a:t> da </a:t>
            </a:r>
            <a:r>
              <a:rPr lang="en-US" dirty="0" err="1">
                <a:ea typeface="+mn-lt"/>
                <a:cs typeface="+mn-lt"/>
              </a:rPr>
              <a:t>Zemlja</a:t>
            </a:r>
            <a:r>
              <a:rPr lang="en-US" dirty="0">
                <a:ea typeface="+mn-lt"/>
                <a:cs typeface="+mn-lt"/>
              </a:rPr>
              <a:t> </a:t>
            </a:r>
            <a:r>
              <a:rPr lang="en-US" dirty="0" err="1">
                <a:ea typeface="+mn-lt"/>
                <a:cs typeface="+mn-lt"/>
              </a:rPr>
              <a:t>pluta</a:t>
            </a:r>
            <a:r>
              <a:rPr lang="en-US" dirty="0">
                <a:ea typeface="+mn-lt"/>
                <a:cs typeface="+mn-lt"/>
              </a:rPr>
              <a:t> </a:t>
            </a:r>
            <a:r>
              <a:rPr lang="en-US" dirty="0" err="1">
                <a:ea typeface="+mn-lt"/>
                <a:cs typeface="+mn-lt"/>
              </a:rPr>
              <a:t>po</a:t>
            </a:r>
            <a:r>
              <a:rPr lang="en-US" dirty="0">
                <a:ea typeface="+mn-lt"/>
                <a:cs typeface="+mn-lt"/>
              </a:rPr>
              <a:t> </a:t>
            </a:r>
            <a:r>
              <a:rPr lang="en-US" dirty="0" err="1">
                <a:ea typeface="+mn-lt"/>
                <a:cs typeface="+mn-lt"/>
              </a:rPr>
              <a:t>vodi</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drhti</a:t>
            </a:r>
            <a:r>
              <a:rPr lang="en-US" dirty="0">
                <a:ea typeface="+mn-lt"/>
                <a:cs typeface="+mn-lt"/>
              </a:rPr>
              <a:t> </a:t>
            </a:r>
            <a:r>
              <a:rPr lang="en-US" dirty="0" err="1">
                <a:ea typeface="+mn-lt"/>
                <a:cs typeface="+mn-lt"/>
              </a:rPr>
              <a:t>zbog</a:t>
            </a:r>
            <a:r>
              <a:rPr lang="en-US" dirty="0">
                <a:ea typeface="+mn-lt"/>
                <a:cs typeface="+mn-lt"/>
              </a:rPr>
              <a:t> </a:t>
            </a:r>
            <a:r>
              <a:rPr lang="en-US" dirty="0" err="1">
                <a:ea typeface="+mn-lt"/>
                <a:cs typeface="+mn-lt"/>
              </a:rPr>
              <a:t>valova</a:t>
            </a:r>
            <a:endParaRPr lang="en-US" dirty="0">
              <a:ea typeface="+mn-lt"/>
              <a:cs typeface="+mn-lt"/>
            </a:endParaRPr>
          </a:p>
          <a:p>
            <a:endParaRPr lang="hr-HR" dirty="0"/>
          </a:p>
        </p:txBody>
      </p:sp>
      <p:pic>
        <p:nvPicPr>
          <p:cNvPr id="5" name="Content Placeholder 4">
            <a:extLst>
              <a:ext uri="{FF2B5EF4-FFF2-40B4-BE49-F238E27FC236}">
                <a16:creationId xmlns:a16="http://schemas.microsoft.com/office/drawing/2014/main" id="{E634C803-79C6-5536-4AB2-4400A7121162}"/>
              </a:ext>
            </a:extLst>
          </p:cNvPr>
          <p:cNvPicPr>
            <a:picLocks noGrp="1" noChangeAspect="1"/>
          </p:cNvPicPr>
          <p:nvPr>
            <p:ph sz="half" idx="2"/>
          </p:nvPr>
        </p:nvPicPr>
        <p:blipFill rotWithShape="1">
          <a:blip r:embed="rId2"/>
          <a:srcRect t="779" r="-2" b="-2"/>
          <a:stretch/>
        </p:blipFill>
        <p:spPr>
          <a:xfrm>
            <a:off x="7892824" y="2560320"/>
            <a:ext cx="2653577" cy="3434225"/>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Tree>
    <p:extLst>
      <p:ext uri="{BB962C8B-B14F-4D97-AF65-F5344CB8AC3E}">
        <p14:creationId xmlns:p14="http://schemas.microsoft.com/office/powerpoint/2010/main" val="3694907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Tales</a:t>
            </a:r>
            <a:endParaRPr lang="hr-HR" dirty="0"/>
          </a:p>
        </p:txBody>
      </p:sp>
      <p:sp>
        <p:nvSpPr>
          <p:cNvPr id="3" name="Content Placeholder 2"/>
          <p:cNvSpPr>
            <a:spLocks noGrp="1"/>
          </p:cNvSpPr>
          <p:nvPr>
            <p:ph sz="half" idx="1"/>
          </p:nvPr>
        </p:nvSpPr>
        <p:spPr/>
        <p:txBody>
          <a:bodyPr>
            <a:normAutofit lnSpcReduction="10000"/>
          </a:bodyPr>
          <a:lstStyle/>
          <a:p>
            <a:r>
              <a:rPr lang="hr-HR" dirty="0" smtClean="0">
                <a:ea typeface="+mn-lt"/>
                <a:cs typeface="+mn-lt"/>
              </a:rPr>
              <a:t>predvidio je pomračenje Sunca</a:t>
            </a:r>
            <a:endParaRPr lang="sr-Latn-RS" dirty="0" smtClean="0"/>
          </a:p>
          <a:p>
            <a:endParaRPr lang="sr-Latn-RS" dirty="0">
              <a:ea typeface="+mn-lt"/>
              <a:cs typeface="+mn-lt"/>
            </a:endParaRPr>
          </a:p>
          <a:p>
            <a:r>
              <a:rPr lang="sr-Latn-RS" dirty="0" smtClean="0">
                <a:ea typeface="+mn-lt"/>
                <a:cs typeface="+mn-lt"/>
              </a:rPr>
              <a:t>z</a:t>
            </a:r>
            <a:r>
              <a:rPr lang="hr-HR" dirty="0" smtClean="0">
                <a:ea typeface="+mn-lt"/>
                <a:cs typeface="+mn-lt"/>
              </a:rPr>
              <a:t>ahvaljujući </a:t>
            </a:r>
            <a:r>
              <a:rPr lang="hr-HR" dirty="0">
                <a:ea typeface="+mn-lt"/>
                <a:cs typeface="+mn-lt"/>
              </a:rPr>
              <a:t>njemu uveden </a:t>
            </a:r>
            <a:r>
              <a:rPr lang="hr-HR" dirty="0" smtClean="0">
                <a:ea typeface="+mn-lt"/>
                <a:cs typeface="+mn-lt"/>
              </a:rPr>
              <a:t>je kalendar </a:t>
            </a:r>
            <a:r>
              <a:rPr lang="hr-HR" dirty="0">
                <a:ea typeface="+mn-lt"/>
                <a:cs typeface="+mn-lt"/>
              </a:rPr>
              <a:t>od 365 dana u </a:t>
            </a:r>
            <a:r>
              <a:rPr lang="hr-HR" dirty="0" smtClean="0">
                <a:ea typeface="+mn-lt"/>
                <a:cs typeface="+mn-lt"/>
              </a:rPr>
              <a:t>godini</a:t>
            </a:r>
          </a:p>
          <a:p>
            <a:endParaRPr lang="hr-HR" dirty="0" smtClean="0"/>
          </a:p>
          <a:p>
            <a:r>
              <a:rPr lang="hr-HR" dirty="0">
                <a:ea typeface="+mn-lt"/>
                <a:cs typeface="+mn-lt"/>
              </a:rPr>
              <a:t>o</a:t>
            </a:r>
            <a:r>
              <a:rPr lang="hr-HR" dirty="0" smtClean="0">
                <a:ea typeface="+mn-lt"/>
                <a:cs typeface="+mn-lt"/>
              </a:rPr>
              <a:t>tkrio </a:t>
            </a:r>
            <a:r>
              <a:rPr lang="hr-HR" dirty="0">
                <a:ea typeface="+mn-lt"/>
                <a:cs typeface="+mn-lt"/>
              </a:rPr>
              <a:t>je solsticije i činjenicu da Mjesec ne emitira vlastitu </a:t>
            </a:r>
            <a:r>
              <a:rPr lang="hr-HR" dirty="0" smtClean="0">
                <a:ea typeface="+mn-lt"/>
                <a:cs typeface="+mn-lt"/>
              </a:rPr>
              <a:t>svjetlost</a:t>
            </a:r>
            <a:endParaRPr lang="hr-HR" dirty="0"/>
          </a:p>
          <a:p>
            <a:endParaRPr lang="hr-HR" dirty="0"/>
          </a:p>
        </p:txBody>
      </p:sp>
      <p:pic>
        <p:nvPicPr>
          <p:cNvPr id="5" name="Content Placeholder 4">
            <a:extLst>
              <a:ext uri="{FF2B5EF4-FFF2-40B4-BE49-F238E27FC236}">
                <a16:creationId xmlns:a16="http://schemas.microsoft.com/office/drawing/2014/main" id="{1798EC6B-31B7-78F2-AC21-F617127114AD}"/>
              </a:ext>
            </a:extLst>
          </p:cNvPr>
          <p:cNvPicPr>
            <a:picLocks noGrp="1" noChangeAspect="1"/>
          </p:cNvPicPr>
          <p:nvPr>
            <p:ph sz="half" idx="2"/>
          </p:nvPr>
        </p:nvPicPr>
        <p:blipFill>
          <a:blip r:embed="rId2"/>
          <a:stretch>
            <a:fillRect/>
          </a:stretch>
        </p:blipFill>
        <p:spPr>
          <a:xfrm>
            <a:off x="7198469" y="2560320"/>
            <a:ext cx="2813218" cy="36088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263330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Talesov</a:t>
            </a:r>
            <a:r>
              <a:rPr lang="en-US" dirty="0"/>
              <a:t> </a:t>
            </a:r>
            <a:r>
              <a:rPr lang="en-US" dirty="0" err="1"/>
              <a:t>poučak</a:t>
            </a:r>
            <a:r>
              <a:rPr lang="en-US" dirty="0"/>
              <a:t> o </a:t>
            </a:r>
            <a:r>
              <a:rPr lang="en-US" dirty="0" err="1"/>
              <a:t>proporcionalnim</a:t>
            </a:r>
            <a:r>
              <a:rPr lang="en-US" dirty="0"/>
              <a:t> </a:t>
            </a:r>
            <a:r>
              <a:rPr lang="en-US" dirty="0" err="1"/>
              <a:t>veličinama</a:t>
            </a:r>
            <a:endParaRPr lang="hr-HR" dirty="0"/>
          </a:p>
        </p:txBody>
      </p:sp>
      <p:sp>
        <p:nvSpPr>
          <p:cNvPr id="3" name="Content Placeholder 2"/>
          <p:cNvSpPr>
            <a:spLocks noGrp="1"/>
          </p:cNvSpPr>
          <p:nvPr>
            <p:ph sz="half" idx="1"/>
          </p:nvPr>
        </p:nvSpPr>
        <p:spPr/>
        <p:txBody>
          <a:bodyPr>
            <a:normAutofit/>
          </a:bodyPr>
          <a:lstStyle/>
          <a:p>
            <a:r>
              <a:rPr lang="hr-HR" dirty="0" err="1" smtClean="0"/>
              <a:t>s</a:t>
            </a:r>
            <a:r>
              <a:rPr lang="en-US" dirty="0" err="1" smtClean="0"/>
              <a:t>amo</a:t>
            </a:r>
            <a:r>
              <a:rPr lang="en-US" dirty="0" smtClean="0"/>
              <a:t> </a:t>
            </a:r>
            <a:r>
              <a:rPr lang="en-US" dirty="0" err="1"/>
              <a:t>usporedni</a:t>
            </a:r>
            <a:r>
              <a:rPr lang="en-US" dirty="0"/>
              <a:t> </a:t>
            </a:r>
            <a:r>
              <a:rPr lang="en-US" dirty="0" err="1"/>
              <a:t>pravci</a:t>
            </a:r>
            <a:r>
              <a:rPr lang="en-US" dirty="0"/>
              <a:t> </a:t>
            </a:r>
            <a:r>
              <a:rPr lang="en-US" dirty="0" err="1"/>
              <a:t>na</a:t>
            </a:r>
            <a:r>
              <a:rPr lang="en-US" dirty="0"/>
              <a:t> </a:t>
            </a:r>
            <a:r>
              <a:rPr lang="en-US" dirty="0" err="1"/>
              <a:t>kracima</a:t>
            </a:r>
            <a:r>
              <a:rPr lang="en-US" dirty="0"/>
              <a:t> </a:t>
            </a:r>
            <a:r>
              <a:rPr lang="en-US" dirty="0" err="1"/>
              <a:t>kuta</a:t>
            </a:r>
            <a:r>
              <a:rPr lang="en-US" dirty="0"/>
              <a:t> </a:t>
            </a:r>
            <a:r>
              <a:rPr lang="en-US" dirty="0" err="1"/>
              <a:t>odsijecaju</a:t>
            </a:r>
            <a:r>
              <a:rPr lang="en-US" dirty="0"/>
              <a:t> </a:t>
            </a:r>
            <a:r>
              <a:rPr lang="en-US" dirty="0" err="1" smtClean="0"/>
              <a:t>proporcionalne</a:t>
            </a:r>
            <a:r>
              <a:rPr lang="hr-HR" dirty="0" smtClean="0"/>
              <a:t> </a:t>
            </a:r>
            <a:r>
              <a:rPr lang="en-US" dirty="0" smtClean="0"/>
              <a:t>(</a:t>
            </a:r>
            <a:r>
              <a:rPr lang="en-US" dirty="0" err="1"/>
              <a:t>razmjerne</a:t>
            </a:r>
            <a:r>
              <a:rPr lang="en-US" dirty="0" smtClean="0"/>
              <a:t>)</a:t>
            </a:r>
            <a:r>
              <a:rPr lang="hr-HR" dirty="0" smtClean="0"/>
              <a:t> </a:t>
            </a:r>
            <a:r>
              <a:rPr lang="en-US" dirty="0" err="1" smtClean="0"/>
              <a:t>duljine</a:t>
            </a:r>
            <a:endParaRPr lang="hr-HR" dirty="0"/>
          </a:p>
          <a:p>
            <a:pPr marL="0" indent="0">
              <a:buNone/>
            </a:pPr>
            <a:r>
              <a:rPr lang="hr-HR" dirty="0" smtClean="0"/>
              <a:t>      </a:t>
            </a:r>
            <a:r>
              <a:rPr lang="en-US" dirty="0" smtClean="0"/>
              <a:t>a</a:t>
            </a:r>
            <a:r>
              <a:rPr lang="hr-HR" dirty="0" smtClean="0"/>
              <a:t> </a:t>
            </a:r>
            <a:r>
              <a:rPr lang="en-US" dirty="0"/>
              <a:t>:</a:t>
            </a:r>
            <a:r>
              <a:rPr lang="hr-HR" dirty="0"/>
              <a:t> </a:t>
            </a:r>
            <a:r>
              <a:rPr lang="en-US" dirty="0"/>
              <a:t>b</a:t>
            </a:r>
            <a:r>
              <a:rPr lang="hr-HR" dirty="0"/>
              <a:t> </a:t>
            </a:r>
            <a:r>
              <a:rPr lang="en-US" dirty="0"/>
              <a:t>=</a:t>
            </a:r>
            <a:r>
              <a:rPr lang="hr-HR" dirty="0"/>
              <a:t> </a:t>
            </a:r>
            <a:r>
              <a:rPr lang="en-US" dirty="0"/>
              <a:t>c</a:t>
            </a:r>
            <a:r>
              <a:rPr lang="hr-HR" dirty="0"/>
              <a:t> </a:t>
            </a:r>
            <a:r>
              <a:rPr lang="en-US" dirty="0"/>
              <a:t>:</a:t>
            </a:r>
            <a:r>
              <a:rPr lang="hr-HR" dirty="0"/>
              <a:t> </a:t>
            </a:r>
            <a:r>
              <a:rPr lang="en-US" dirty="0"/>
              <a:t>d</a:t>
            </a:r>
            <a:endParaRPr lang="hr-HR" dirty="0"/>
          </a:p>
          <a:p>
            <a:r>
              <a:rPr lang="hr-HR" dirty="0" smtClean="0"/>
              <a:t>o</a:t>
            </a:r>
            <a:r>
              <a:rPr lang="en-US" dirty="0" err="1" smtClean="0"/>
              <a:t>davde</a:t>
            </a:r>
            <a:r>
              <a:rPr lang="en-US" dirty="0" smtClean="0"/>
              <a:t> </a:t>
            </a:r>
            <a:r>
              <a:rPr lang="en-US" dirty="0" err="1"/>
              <a:t>slijedi</a:t>
            </a:r>
            <a:r>
              <a:rPr lang="en-US" dirty="0"/>
              <a:t> da je:</a:t>
            </a:r>
          </a:p>
          <a:p>
            <a:pPr marL="0" indent="0">
              <a:buClr>
                <a:srgbClr val="1287C3"/>
              </a:buClr>
              <a:buNone/>
            </a:pPr>
            <a:r>
              <a:rPr lang="en-US" dirty="0"/>
              <a:t>      </a:t>
            </a:r>
            <a:r>
              <a:rPr lang="en-US" dirty="0" smtClean="0"/>
              <a:t>a</a:t>
            </a:r>
            <a:r>
              <a:rPr lang="hr-HR" dirty="0" smtClean="0"/>
              <a:t> </a:t>
            </a:r>
            <a:r>
              <a:rPr lang="en-US" dirty="0" smtClean="0"/>
              <a:t>:</a:t>
            </a:r>
            <a:r>
              <a:rPr lang="hr-HR" dirty="0" smtClean="0"/>
              <a:t> </a:t>
            </a:r>
            <a:r>
              <a:rPr lang="en-US" dirty="0" smtClean="0"/>
              <a:t>(a</a:t>
            </a:r>
            <a:r>
              <a:rPr lang="hr-HR" dirty="0" smtClean="0"/>
              <a:t> </a:t>
            </a:r>
            <a:r>
              <a:rPr lang="en-US" dirty="0" smtClean="0"/>
              <a:t>+</a:t>
            </a:r>
            <a:r>
              <a:rPr lang="hr-HR" dirty="0" smtClean="0"/>
              <a:t> </a:t>
            </a:r>
            <a:r>
              <a:rPr lang="en-US" dirty="0" smtClean="0"/>
              <a:t>b)</a:t>
            </a:r>
            <a:r>
              <a:rPr lang="hr-HR" dirty="0" smtClean="0"/>
              <a:t> </a:t>
            </a:r>
            <a:r>
              <a:rPr lang="en-US" dirty="0" smtClean="0"/>
              <a:t>=</a:t>
            </a:r>
            <a:r>
              <a:rPr lang="hr-HR" dirty="0" smtClean="0"/>
              <a:t> </a:t>
            </a:r>
            <a:r>
              <a:rPr lang="en-US" dirty="0" smtClean="0"/>
              <a:t>c</a:t>
            </a:r>
            <a:r>
              <a:rPr lang="hr-HR" dirty="0" smtClean="0"/>
              <a:t> </a:t>
            </a:r>
            <a:r>
              <a:rPr lang="en-US" dirty="0" smtClean="0"/>
              <a:t>:</a:t>
            </a:r>
            <a:r>
              <a:rPr lang="hr-HR" dirty="0" smtClean="0"/>
              <a:t> </a:t>
            </a:r>
            <a:r>
              <a:rPr lang="en-US" dirty="0" smtClean="0"/>
              <a:t>(c</a:t>
            </a:r>
            <a:r>
              <a:rPr lang="hr-HR" dirty="0" smtClean="0"/>
              <a:t> </a:t>
            </a:r>
            <a:r>
              <a:rPr lang="en-US" dirty="0" smtClean="0"/>
              <a:t>+</a:t>
            </a:r>
            <a:r>
              <a:rPr lang="hr-HR" dirty="0" smtClean="0"/>
              <a:t> </a:t>
            </a:r>
            <a:r>
              <a:rPr lang="en-US" dirty="0" smtClean="0"/>
              <a:t>d)</a:t>
            </a:r>
            <a:r>
              <a:rPr lang="hr-HR" dirty="0" smtClean="0"/>
              <a:t> </a:t>
            </a:r>
            <a:r>
              <a:rPr lang="en-US" dirty="0" smtClean="0"/>
              <a:t>=</a:t>
            </a:r>
            <a:r>
              <a:rPr lang="hr-HR" dirty="0" smtClean="0"/>
              <a:t> </a:t>
            </a:r>
            <a:r>
              <a:rPr lang="en-US" dirty="0" smtClean="0"/>
              <a:t>e</a:t>
            </a:r>
            <a:r>
              <a:rPr lang="hr-HR" dirty="0" smtClean="0"/>
              <a:t> </a:t>
            </a:r>
            <a:r>
              <a:rPr lang="en-US" dirty="0" smtClean="0"/>
              <a:t>:</a:t>
            </a:r>
            <a:r>
              <a:rPr lang="hr-HR" dirty="0" smtClean="0"/>
              <a:t> </a:t>
            </a:r>
            <a:r>
              <a:rPr lang="en-US" dirty="0" smtClean="0"/>
              <a:t>f</a:t>
            </a:r>
            <a:endParaRPr lang="en-US" dirty="0"/>
          </a:p>
          <a:p>
            <a:endParaRPr lang="hr-HR" dirty="0"/>
          </a:p>
        </p:txBody>
      </p:sp>
      <p:pic>
        <p:nvPicPr>
          <p:cNvPr id="5" name="Picture 8" descr="Chart, diagram&#10;&#10;Description automatically generated">
            <a:extLst>
              <a:ext uri="{FF2B5EF4-FFF2-40B4-BE49-F238E27FC236}">
                <a16:creationId xmlns:a16="http://schemas.microsoft.com/office/drawing/2014/main" id="{F6AA241A-448F-A45C-B5E2-4E7F49FB25C9}"/>
              </a:ext>
            </a:extLst>
          </p:cNvPr>
          <p:cNvPicPr>
            <a:picLocks noGrp="1" noChangeAspect="1"/>
          </p:cNvPicPr>
          <p:nvPr>
            <p:ph sz="half" idx="2"/>
          </p:nvPr>
        </p:nvPicPr>
        <p:blipFill>
          <a:blip r:embed="rId2"/>
          <a:stretch>
            <a:fillRect/>
          </a:stretch>
        </p:blipFill>
        <p:spPr>
          <a:xfrm>
            <a:off x="6485980" y="2850204"/>
            <a:ext cx="4068530" cy="264332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174530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Tales vs Velika Piramida</a:t>
            </a:r>
            <a:endParaRPr lang="hr-HR" dirty="0"/>
          </a:p>
        </p:txBody>
      </p:sp>
      <p:sp>
        <p:nvSpPr>
          <p:cNvPr id="3" name="Content Placeholder 2"/>
          <p:cNvSpPr>
            <a:spLocks noGrp="1"/>
          </p:cNvSpPr>
          <p:nvPr>
            <p:ph sz="half" idx="1"/>
          </p:nvPr>
        </p:nvSpPr>
        <p:spPr/>
        <p:txBody>
          <a:bodyPr/>
          <a:lstStyle/>
          <a:p>
            <a:r>
              <a:rPr lang="pl-PL" dirty="0"/>
              <a:t>Tales je odlučio izmjeriti </a:t>
            </a:r>
            <a:r>
              <a:rPr lang="pl-PL" dirty="0" smtClean="0"/>
              <a:t>koliko iznosi </a:t>
            </a:r>
            <a:r>
              <a:rPr lang="hr-HR" dirty="0" smtClean="0"/>
              <a:t>visina Velike piramide</a:t>
            </a:r>
          </a:p>
          <a:p>
            <a:endParaRPr lang="hr-HR" dirty="0"/>
          </a:p>
          <a:p>
            <a:r>
              <a:rPr lang="hr-HR" dirty="0" smtClean="0"/>
              <a:t>u ono </a:t>
            </a:r>
            <a:r>
              <a:rPr lang="hr-HR" dirty="0"/>
              <a:t>vrijeme to je bilo puno </a:t>
            </a:r>
            <a:r>
              <a:rPr lang="hr-HR" dirty="0" smtClean="0"/>
              <a:t>složenije nego </a:t>
            </a:r>
            <a:r>
              <a:rPr lang="hr-HR" dirty="0"/>
              <a:t>danas</a:t>
            </a:r>
            <a:endParaRPr lang="hr-HR" dirty="0"/>
          </a:p>
        </p:txBody>
      </p:sp>
      <p:pic>
        <p:nvPicPr>
          <p:cNvPr id="4098" name="Picture 2" descr="Opis fotografije nije dostupa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81725" y="2806680"/>
            <a:ext cx="4718050" cy="281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011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Velika piramida u Gizi</a:t>
            </a:r>
            <a:br>
              <a:rPr lang="hr-HR" dirty="0"/>
            </a:br>
            <a:endParaRPr lang="hr-HR" dirty="0"/>
          </a:p>
        </p:txBody>
      </p:sp>
      <p:pic>
        <p:nvPicPr>
          <p:cNvPr id="4" name="Content Placeholder 3"/>
          <p:cNvPicPr>
            <a:picLocks noGrp="1" noChangeAspect="1"/>
          </p:cNvPicPr>
          <p:nvPr>
            <p:ph idx="1"/>
          </p:nvPr>
        </p:nvPicPr>
        <p:blipFill>
          <a:blip r:embed="rId2"/>
          <a:stretch>
            <a:fillRect/>
          </a:stretch>
        </p:blipFill>
        <p:spPr>
          <a:xfrm>
            <a:off x="3158973" y="2083728"/>
            <a:ext cx="5874053" cy="3820793"/>
          </a:xfrm>
          <a:prstGeom prst="rect">
            <a:avLst/>
          </a:prstGeom>
        </p:spPr>
      </p:pic>
    </p:spTree>
    <p:extLst>
      <p:ext uri="{BB962C8B-B14F-4D97-AF65-F5344CB8AC3E}">
        <p14:creationId xmlns:p14="http://schemas.microsoft.com/office/powerpoint/2010/main" val="2073647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hr-HR" dirty="0"/>
              <a:t>Velika </a:t>
            </a:r>
            <a:r>
              <a:rPr lang="hr-HR" dirty="0" smtClean="0"/>
              <a:t>piramida</a:t>
            </a:r>
            <a:endParaRPr lang="hr-HR" dirty="0"/>
          </a:p>
        </p:txBody>
      </p:sp>
      <p:sp>
        <p:nvSpPr>
          <p:cNvPr id="3" name="Content Placeholder 2"/>
          <p:cNvSpPr>
            <a:spLocks noGrp="1"/>
          </p:cNvSpPr>
          <p:nvPr>
            <p:ph sz="half" idx="1"/>
          </p:nvPr>
        </p:nvSpPr>
        <p:spPr/>
        <p:txBody>
          <a:bodyPr>
            <a:normAutofit fontScale="77500" lnSpcReduction="20000"/>
          </a:bodyPr>
          <a:lstStyle/>
          <a:p>
            <a:endParaRPr lang="hr-HR" dirty="0"/>
          </a:p>
          <a:p>
            <a:endParaRPr lang="hr-HR" dirty="0"/>
          </a:p>
        </p:txBody>
      </p:sp>
      <p:sp>
        <p:nvSpPr>
          <p:cNvPr id="7" name="Content Placeholder 6"/>
          <p:cNvSpPr>
            <a:spLocks noGrp="1"/>
          </p:cNvSpPr>
          <p:nvPr>
            <p:ph sz="half" idx="2"/>
          </p:nvPr>
        </p:nvSpPr>
        <p:spPr>
          <a:xfrm>
            <a:off x="792222" y="2552538"/>
            <a:ext cx="5102740" cy="3310128"/>
          </a:xfrm>
        </p:spPr>
        <p:txBody>
          <a:bodyPr>
            <a:normAutofit fontScale="77500" lnSpcReduction="20000"/>
          </a:bodyPr>
          <a:lstStyle/>
          <a:p>
            <a:r>
              <a:rPr lang="pl-PL" dirty="0" smtClean="0"/>
              <a:t>smatra </a:t>
            </a:r>
            <a:r>
              <a:rPr lang="pl-PL" dirty="0"/>
              <a:t>se jednom od </a:t>
            </a:r>
            <a:r>
              <a:rPr lang="pl-PL" dirty="0" smtClean="0"/>
              <a:t>najvećih </a:t>
            </a:r>
            <a:r>
              <a:rPr lang="pl-PL" dirty="0"/>
              <a:t>i </a:t>
            </a:r>
            <a:r>
              <a:rPr lang="pl-PL" dirty="0" smtClean="0"/>
              <a:t>najznamenitijih </a:t>
            </a:r>
            <a:r>
              <a:rPr lang="hr-HR" dirty="0" smtClean="0"/>
              <a:t>ljudskih </a:t>
            </a:r>
            <a:r>
              <a:rPr lang="hr-HR" dirty="0"/>
              <a:t>ostvarenja u </a:t>
            </a:r>
            <a:r>
              <a:rPr lang="hr-HR" dirty="0" smtClean="0"/>
              <a:t>povijesti</a:t>
            </a:r>
          </a:p>
          <a:p>
            <a:endParaRPr lang="hr-HR" dirty="0" smtClean="0"/>
          </a:p>
          <a:p>
            <a:r>
              <a:rPr lang="hr-HR" dirty="0"/>
              <a:t>j</a:t>
            </a:r>
            <a:r>
              <a:rPr lang="hr-HR" dirty="0" smtClean="0"/>
              <a:t>edino preostalo od „Sedam čuda” antičkog svijeta</a:t>
            </a:r>
          </a:p>
          <a:p>
            <a:endParaRPr lang="hr-HR" dirty="0"/>
          </a:p>
          <a:p>
            <a:r>
              <a:rPr lang="hr-HR" dirty="0"/>
              <a:t>p</a:t>
            </a:r>
            <a:r>
              <a:rPr lang="hr-HR" dirty="0" smtClean="0"/>
              <a:t>odignuta </a:t>
            </a:r>
            <a:r>
              <a:rPr lang="hr-HR" dirty="0"/>
              <a:t>je </a:t>
            </a:r>
            <a:r>
              <a:rPr lang="hr-HR" dirty="0" smtClean="0"/>
              <a:t>2600. </a:t>
            </a:r>
            <a:r>
              <a:rPr lang="hr-HR" dirty="0"/>
              <a:t>godine prije Krista u </a:t>
            </a:r>
            <a:r>
              <a:rPr lang="hr-HR" dirty="0" smtClean="0"/>
              <a:t>čast faraonu Kufu</a:t>
            </a:r>
            <a:r>
              <a:rPr lang="hr-HR" dirty="0"/>
              <a:t>, kojega su Grci nazvali </a:t>
            </a:r>
            <a:r>
              <a:rPr lang="hr-HR" dirty="0" smtClean="0"/>
              <a:t>Keops</a:t>
            </a:r>
          </a:p>
          <a:p>
            <a:endParaRPr lang="hr-HR" dirty="0" smtClean="0"/>
          </a:p>
          <a:p>
            <a:r>
              <a:rPr lang="hr-HR" dirty="0"/>
              <a:t>n</a:t>
            </a:r>
            <a:r>
              <a:rPr lang="hr-HR" dirty="0" smtClean="0"/>
              <a:t>alazi se u Gizi blizu Kaira </a:t>
            </a:r>
            <a:endParaRPr lang="hr-HR" dirty="0"/>
          </a:p>
        </p:txBody>
      </p:sp>
      <p:pic>
        <p:nvPicPr>
          <p:cNvPr id="2050" name="Picture 2" descr="Keops, unos de los faraones más misteriosos de Egipto - Expediente Viaje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7854" y="2701029"/>
            <a:ext cx="4938744" cy="329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301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Velika </a:t>
            </a:r>
            <a:r>
              <a:rPr lang="hr-HR" dirty="0" smtClean="0"/>
              <a:t>piramida</a:t>
            </a:r>
            <a:endParaRPr lang="hr-HR" dirty="0"/>
          </a:p>
        </p:txBody>
      </p:sp>
      <p:sp>
        <p:nvSpPr>
          <p:cNvPr id="3" name="Content Placeholder 2"/>
          <p:cNvSpPr>
            <a:spLocks noGrp="1"/>
          </p:cNvSpPr>
          <p:nvPr>
            <p:ph sz="half" idx="1"/>
          </p:nvPr>
        </p:nvSpPr>
        <p:spPr>
          <a:xfrm>
            <a:off x="894945" y="2560320"/>
            <a:ext cx="5807411" cy="3310128"/>
          </a:xfrm>
        </p:spPr>
        <p:txBody>
          <a:bodyPr/>
          <a:lstStyle/>
          <a:p>
            <a:r>
              <a:rPr lang="pl-PL" dirty="0"/>
              <a:t>prema Herodotu, oko </a:t>
            </a:r>
            <a:r>
              <a:rPr lang="pl-PL" dirty="0" smtClean="0"/>
              <a:t>400 000 </a:t>
            </a:r>
            <a:r>
              <a:rPr lang="pl-PL" dirty="0"/>
              <a:t>radnika </a:t>
            </a:r>
            <a:r>
              <a:rPr lang="pl-PL" dirty="0" smtClean="0"/>
              <a:t>je </a:t>
            </a:r>
            <a:r>
              <a:rPr lang="hr-HR" dirty="0" smtClean="0"/>
              <a:t>godišnje </a:t>
            </a:r>
            <a:r>
              <a:rPr lang="hr-HR" dirty="0"/>
              <a:t>radilo na Velikoj </a:t>
            </a:r>
            <a:r>
              <a:rPr lang="hr-HR" dirty="0" smtClean="0"/>
              <a:t>piramidi </a:t>
            </a:r>
            <a:r>
              <a:rPr lang="hr-HR" dirty="0"/>
              <a:t>punih 30 </a:t>
            </a:r>
            <a:r>
              <a:rPr lang="hr-HR" dirty="0" smtClean="0"/>
              <a:t>godina</a:t>
            </a:r>
          </a:p>
          <a:p>
            <a:endParaRPr lang="hr-HR" dirty="0"/>
          </a:p>
          <a:p>
            <a:r>
              <a:rPr lang="hr-HR" dirty="0"/>
              <a:t>r</a:t>
            </a:r>
            <a:r>
              <a:rPr lang="hr-HR" dirty="0" smtClean="0"/>
              <a:t>adnici su bili </a:t>
            </a:r>
            <a:r>
              <a:rPr lang="hr-HR" dirty="0"/>
              <a:t>podijeljeni u </a:t>
            </a:r>
            <a:r>
              <a:rPr lang="hr-HR" dirty="0" smtClean="0"/>
              <a:t>četiri odvojene </a:t>
            </a:r>
            <a:r>
              <a:rPr lang="pl-PL" dirty="0" smtClean="0"/>
              <a:t>skupine </a:t>
            </a:r>
            <a:r>
              <a:rPr lang="pl-PL" dirty="0"/>
              <a:t>od po </a:t>
            </a:r>
            <a:r>
              <a:rPr lang="pl-PL" dirty="0" smtClean="0"/>
              <a:t>100 000 </a:t>
            </a:r>
            <a:r>
              <a:rPr lang="pl-PL" dirty="0"/>
              <a:t>č</a:t>
            </a:r>
            <a:r>
              <a:rPr lang="pl-PL" dirty="0" smtClean="0"/>
              <a:t>lanova</a:t>
            </a:r>
            <a:r>
              <a:rPr lang="pl-PL" dirty="0"/>
              <a:t>, a svaka je grupa bila zaposlena na tri mjeseca</a:t>
            </a:r>
            <a:endParaRPr lang="hr-HR"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9742" y="2719847"/>
            <a:ext cx="4718050" cy="3140873"/>
          </a:xfrm>
        </p:spPr>
      </p:pic>
    </p:spTree>
    <p:extLst>
      <p:ext uri="{BB962C8B-B14F-4D97-AF65-F5344CB8AC3E}">
        <p14:creationId xmlns:p14="http://schemas.microsoft.com/office/powerpoint/2010/main" val="37045028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2665</TotalTime>
  <Words>688</Words>
  <Application>Microsoft Office PowerPoint</Application>
  <PresentationFormat>Widescreen</PresentationFormat>
  <Paragraphs>79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Cambria Math</vt:lpstr>
      <vt:lpstr>Garamond</vt:lpstr>
      <vt:lpstr>Wingdings</vt:lpstr>
      <vt:lpstr>Organic</vt:lpstr>
      <vt:lpstr>Tales i Velika piramida</vt:lpstr>
      <vt:lpstr>Tales</vt:lpstr>
      <vt:lpstr>Tales</vt:lpstr>
      <vt:lpstr>Tales</vt:lpstr>
      <vt:lpstr>Talesov poučak o proporcionalnim veličinama</vt:lpstr>
      <vt:lpstr>Tales vs Velika Piramida</vt:lpstr>
      <vt:lpstr>Velika piramida u Gizi </vt:lpstr>
      <vt:lpstr>Velika piramida</vt:lpstr>
      <vt:lpstr>Velika piramida</vt:lpstr>
      <vt:lpstr>Velika piramida</vt:lpstr>
      <vt:lpstr>Velika piramida</vt:lpstr>
      <vt:lpstr>Velika piramida</vt:lpstr>
      <vt:lpstr>Velika piramida</vt:lpstr>
      <vt:lpstr>Velika piramida</vt:lpstr>
      <vt:lpstr>Tales vs Velika Piramida</vt:lpstr>
      <vt:lpstr>Tales vs Velika Piramida</vt:lpstr>
      <vt:lpstr>Tales vs Velika Piramida</vt:lpstr>
      <vt:lpstr>Tales vs Velika Piramida</vt:lpstr>
      <vt:lpstr>Mjerenje visine piramide užetom: </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Trokuti u Starom Egiptu</dc:title>
  <dc:creator>Marijana</dc:creator>
  <cp:lastModifiedBy>Marijana</cp:lastModifiedBy>
  <cp:revision>157</cp:revision>
  <dcterms:created xsi:type="dcterms:W3CDTF">2022-02-23T08:28:57Z</dcterms:created>
  <dcterms:modified xsi:type="dcterms:W3CDTF">2023-02-25T10:48:23Z</dcterms:modified>
</cp:coreProperties>
</file>