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3" r:id="rId1"/>
  </p:sldMasterIdLst>
  <p:sldIdLst>
    <p:sldId id="261" r:id="rId2"/>
    <p:sldId id="262" r:id="rId3"/>
    <p:sldId id="344" r:id="rId4"/>
    <p:sldId id="345" r:id="rId5"/>
    <p:sldId id="347" r:id="rId6"/>
    <p:sldId id="346" r:id="rId7"/>
    <p:sldId id="348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15" r:id="rId17"/>
    <p:sldId id="333" r:id="rId18"/>
    <p:sldId id="321" r:id="rId19"/>
    <p:sldId id="264" r:id="rId20"/>
    <p:sldId id="322" r:id="rId21"/>
    <p:sldId id="319" r:id="rId22"/>
    <p:sldId id="324" r:id="rId23"/>
    <p:sldId id="320" r:id="rId24"/>
    <p:sldId id="317" r:id="rId25"/>
    <p:sldId id="330" r:id="rId26"/>
    <p:sldId id="334" r:id="rId27"/>
    <p:sldId id="351" r:id="rId28"/>
    <p:sldId id="343" r:id="rId29"/>
    <p:sldId id="349" r:id="rId30"/>
    <p:sldId id="350" r:id="rId31"/>
    <p:sldId id="323" r:id="rId3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na" initials="M" lastIdx="0" clrIdx="0">
    <p:extLst>
      <p:ext uri="{19B8F6BF-5375-455C-9EA6-DF929625EA0E}">
        <p15:presenceInfo xmlns:p15="http://schemas.microsoft.com/office/powerpoint/2012/main" userId="Marij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4" autoAdjust="0"/>
  </p:normalViewPr>
  <p:slideViewPr>
    <p:cSldViewPr>
      <p:cViewPr varScale="1">
        <p:scale>
          <a:sx n="72" d="100"/>
          <a:sy n="72" d="100"/>
        </p:scale>
        <p:origin x="120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07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33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195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678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289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281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479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01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082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599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81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123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89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96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17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69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968A-1A7A-4E91-8240-82515228EF46}" type="datetimeFigureOut">
              <a:rPr lang="hr-HR" smtClean="0"/>
              <a:pPr/>
              <a:t>3.1.2023.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459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  <p:sldLayoutId id="2147484178" r:id="rId15"/>
    <p:sldLayoutId id="2147484179" r:id="rId16"/>
    <p:sldLayoutId id="21474841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eb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059" y="404664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hr-HR" sz="4800" b="1" noProof="0" dirty="0" smtClean="0">
                <a:solidFill>
                  <a:schemeClr val="bg1"/>
                </a:solidFill>
              </a:rPr>
              <a:t>OSNOVNA</a:t>
            </a:r>
            <a:r>
              <a:rPr lang="hr-HR" sz="4400" b="1" noProof="0" dirty="0" smtClean="0">
                <a:solidFill>
                  <a:schemeClr val="bg1"/>
                </a:solidFill>
              </a:rPr>
              <a:t> </a:t>
            </a:r>
            <a:r>
              <a:rPr lang="hr-HR" sz="4800" b="1" noProof="0" dirty="0" smtClean="0">
                <a:solidFill>
                  <a:schemeClr val="bg1"/>
                </a:solidFill>
              </a:rPr>
              <a:t>ŠKOLA </a:t>
            </a:r>
            <a:r>
              <a:rPr lang="en-GB" sz="4800" b="1" noProof="0" dirty="0" err="1" smtClean="0">
                <a:solidFill>
                  <a:schemeClr val="bg1"/>
                </a:solidFill>
              </a:rPr>
              <a:t>Pušća</a:t>
            </a:r>
            <a:endParaRPr lang="en-GB" sz="4800" b="1" noProof="0" dirty="0">
              <a:solidFill>
                <a:schemeClr val="bg1"/>
              </a:solidFill>
            </a:endParaRPr>
          </a:p>
        </p:txBody>
      </p:sp>
      <p:pic>
        <p:nvPicPr>
          <p:cNvPr id="6" name="Rezervirano mjesto sadržaja 5" descr="logooooo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665" y="1988840"/>
            <a:ext cx="8964288" cy="298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2225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3" y="1340768"/>
            <a:ext cx="4720356" cy="354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49" y="1916832"/>
            <a:ext cx="3551988" cy="473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6059" y="5373216"/>
            <a:ext cx="4343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s</a:t>
            </a:r>
            <a:r>
              <a:rPr lang="hr-HR" sz="2400" dirty="0" smtClean="0">
                <a:solidFill>
                  <a:schemeClr val="bg1"/>
                </a:solidFill>
              </a:rPr>
              <a:t>portska događanja za učenike i učitelje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65024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48865"/>
            <a:ext cx="4595340" cy="306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71" y="1501466"/>
            <a:ext cx="4538429" cy="302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71599" y="1628800"/>
            <a:ext cx="363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š</a:t>
            </a:r>
            <a:r>
              <a:rPr lang="hr-HR" sz="2400" dirty="0" smtClean="0">
                <a:solidFill>
                  <a:schemeClr val="bg1"/>
                </a:solidFill>
              </a:rPr>
              <a:t>kolske priredbe i nastupi naših učenika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42" y="188640"/>
            <a:ext cx="7429499" cy="938274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  <a:endParaRPr lang="hr-HR" sz="4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2424"/>
            <a:ext cx="5004048" cy="280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861049"/>
            <a:ext cx="499654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92080" y="148478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s</a:t>
            </a:r>
            <a:r>
              <a:rPr lang="hr-HR" sz="2400" dirty="0" smtClean="0">
                <a:solidFill>
                  <a:schemeClr val="bg1"/>
                </a:solidFill>
              </a:rPr>
              <a:t>udjelovanje na sajmovima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29499" cy="578234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  <a:endParaRPr lang="hr-HR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2923852" cy="520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04" y="2089481"/>
            <a:ext cx="5564455" cy="312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02588" y="127951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s</a:t>
            </a:r>
            <a:r>
              <a:rPr lang="hr-HR" sz="2400" dirty="0" smtClean="0">
                <a:solidFill>
                  <a:schemeClr val="bg1"/>
                </a:solidFill>
              </a:rPr>
              <a:t>portska natjecanja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54452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š</a:t>
            </a:r>
            <a:r>
              <a:rPr lang="hr-HR" sz="2400" dirty="0" smtClean="0">
                <a:solidFill>
                  <a:schemeClr val="bg1"/>
                </a:solidFill>
              </a:rPr>
              <a:t>kolski plesovi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29499" cy="938274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  <a:endParaRPr lang="hr-HR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" y="1054906"/>
            <a:ext cx="4615518" cy="346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9" y="2991650"/>
            <a:ext cx="4573191" cy="305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4048" y="148478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m</a:t>
            </a:r>
            <a:r>
              <a:rPr lang="hr-HR" sz="2400" dirty="0" smtClean="0">
                <a:solidFill>
                  <a:schemeClr val="bg1"/>
                </a:solidFill>
              </a:rPr>
              <a:t>ladi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sz="2400" dirty="0" smtClean="0">
                <a:solidFill>
                  <a:schemeClr val="bg1"/>
                </a:solidFill>
              </a:rPr>
              <a:t>tehničari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29499" cy="88950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  <a:endParaRPr lang="hr-HR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" y="1508018"/>
            <a:ext cx="4880347" cy="292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01" y="4073518"/>
            <a:ext cx="4951199" cy="278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64088" y="213971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m</a:t>
            </a:r>
            <a:r>
              <a:rPr lang="hr-HR" sz="2400" dirty="0" smtClean="0">
                <a:solidFill>
                  <a:schemeClr val="bg1"/>
                </a:solidFill>
              </a:rPr>
              <a:t>ladi</a:t>
            </a:r>
            <a:r>
              <a:rPr lang="hr-HR" sz="2000" dirty="0" smtClean="0">
                <a:solidFill>
                  <a:schemeClr val="bg1"/>
                </a:solidFill>
              </a:rPr>
              <a:t> </a:t>
            </a:r>
            <a:r>
              <a:rPr lang="hr-HR" sz="2400" dirty="0" smtClean="0">
                <a:solidFill>
                  <a:schemeClr val="bg1"/>
                </a:solidFill>
              </a:rPr>
              <a:t>botaničari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22250"/>
          </a:xfrm>
        </p:spPr>
        <p:txBody>
          <a:bodyPr/>
          <a:lstStyle/>
          <a:p>
            <a:pPr algn="ctr"/>
            <a:r>
              <a:rPr lang="hr-HR" b="1" noProof="0" dirty="0" smtClean="0">
                <a:solidFill>
                  <a:schemeClr val="bg1"/>
                </a:solidFill>
              </a:rPr>
              <a:t>ŠTO SVE UČIMO</a:t>
            </a:r>
            <a:r>
              <a:rPr lang="en-GB" b="1" noProof="0" dirty="0" smtClean="0">
                <a:solidFill>
                  <a:schemeClr val="bg1"/>
                </a:solidFill>
              </a:rPr>
              <a:t>?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56060" y="1340768"/>
            <a:ext cx="3878684" cy="5257800"/>
          </a:xfrm>
        </p:spPr>
        <p:txBody>
          <a:bodyPr>
            <a:normAutofit/>
          </a:bodyPr>
          <a:lstStyle/>
          <a:p>
            <a:r>
              <a:rPr lang="hr-HR" sz="3500" b="1" i="1" noProof="0" dirty="0" smtClean="0">
                <a:solidFill>
                  <a:schemeClr val="bg1"/>
                </a:solidFill>
              </a:rPr>
              <a:t>Obvezni predmeti</a:t>
            </a:r>
            <a:r>
              <a:rPr lang="en-GB" sz="3500" b="1" i="1" noProof="0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hr-HR" sz="3100" noProof="0" dirty="0" smtClean="0">
                <a:solidFill>
                  <a:schemeClr val="bg1"/>
                </a:solidFill>
              </a:rPr>
              <a:t>Hrvatski jezik</a:t>
            </a:r>
          </a:p>
          <a:p>
            <a:pPr lvl="1"/>
            <a:r>
              <a:rPr lang="hr-HR" sz="3100" noProof="0" dirty="0" smtClean="0">
                <a:solidFill>
                  <a:schemeClr val="bg1"/>
                </a:solidFill>
              </a:rPr>
              <a:t>Likovna kultura</a:t>
            </a: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Glazbena kultura</a:t>
            </a:r>
            <a:endParaRPr lang="hr-HR" sz="3100" noProof="0" dirty="0" smtClean="0">
              <a:solidFill>
                <a:schemeClr val="bg1"/>
              </a:solidFill>
            </a:endParaRPr>
          </a:p>
          <a:p>
            <a:pPr lvl="1"/>
            <a:r>
              <a:rPr lang="en-GB" sz="3100" noProof="0" dirty="0" err="1" smtClean="0">
                <a:solidFill>
                  <a:schemeClr val="bg1"/>
                </a:solidFill>
              </a:rPr>
              <a:t>Engl</a:t>
            </a:r>
            <a:r>
              <a:rPr lang="hr-HR" sz="3100" noProof="0" dirty="0" smtClean="0">
                <a:solidFill>
                  <a:schemeClr val="bg1"/>
                </a:solidFill>
              </a:rPr>
              <a:t>eski jezik</a:t>
            </a:r>
          </a:p>
          <a:p>
            <a:pPr lvl="1"/>
            <a:r>
              <a:rPr lang="en-GB" sz="3100" noProof="0" dirty="0" smtClean="0">
                <a:solidFill>
                  <a:schemeClr val="bg1"/>
                </a:solidFill>
              </a:rPr>
              <a:t>Mat</a:t>
            </a:r>
            <a:r>
              <a:rPr lang="hr-HR" sz="3100" noProof="0" dirty="0" smtClean="0">
                <a:solidFill>
                  <a:schemeClr val="bg1"/>
                </a:solidFill>
              </a:rPr>
              <a:t>ematika</a:t>
            </a: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Priroda/Biologija</a:t>
            </a:r>
            <a:endParaRPr lang="en-GB" sz="3100" noProof="0" dirty="0" smtClean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19" y="4311743"/>
            <a:ext cx="303929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87" y="1577140"/>
            <a:ext cx="2315956" cy="2498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Što sve učimo</a:t>
            </a:r>
            <a:r>
              <a:rPr lang="en-GB" b="1" dirty="0" smtClean="0">
                <a:solidFill>
                  <a:schemeClr val="bg1"/>
                </a:solidFill>
              </a:rPr>
              <a:t>?</a:t>
            </a:r>
            <a:endParaRPr lang="hr-HR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3568" y="1700808"/>
            <a:ext cx="4104455" cy="453650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sz="3200" b="1" i="1" dirty="0" smtClean="0">
                <a:solidFill>
                  <a:schemeClr val="bg1"/>
                </a:solidFill>
              </a:rPr>
              <a:t>Ob</a:t>
            </a:r>
            <a:r>
              <a:rPr lang="hr-HR" sz="3200" b="1" i="1" dirty="0" smtClean="0">
                <a:solidFill>
                  <a:schemeClr val="bg1"/>
                </a:solidFill>
              </a:rPr>
              <a:t>vezni predmeti</a:t>
            </a:r>
            <a:r>
              <a:rPr lang="en-GB" sz="3200" b="1" i="1" dirty="0" smtClean="0">
                <a:solidFill>
                  <a:schemeClr val="bg1"/>
                </a:solidFill>
              </a:rPr>
              <a:t>:</a:t>
            </a:r>
            <a:endParaRPr lang="hr-HR" sz="3200" b="1" i="1" dirty="0">
              <a:solidFill>
                <a:schemeClr val="bg1"/>
              </a:solidFill>
            </a:endParaRP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Povijest</a:t>
            </a:r>
          </a:p>
          <a:p>
            <a:pPr lvl="1"/>
            <a:r>
              <a:rPr lang="en-GB" sz="3100" dirty="0" err="1" smtClean="0">
                <a:solidFill>
                  <a:schemeClr val="bg1"/>
                </a:solidFill>
              </a:rPr>
              <a:t>Geogra</a:t>
            </a:r>
            <a:r>
              <a:rPr lang="hr-HR" sz="3100" dirty="0" smtClean="0">
                <a:solidFill>
                  <a:schemeClr val="bg1"/>
                </a:solidFill>
              </a:rPr>
              <a:t>fija</a:t>
            </a: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Kemija</a:t>
            </a: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Fizika</a:t>
            </a:r>
          </a:p>
          <a:p>
            <a:pPr lvl="1"/>
            <a:r>
              <a:rPr lang="en-GB" sz="3100" dirty="0" err="1" smtClean="0">
                <a:solidFill>
                  <a:schemeClr val="bg1"/>
                </a:solidFill>
              </a:rPr>
              <a:t>Te</a:t>
            </a:r>
            <a:r>
              <a:rPr lang="hr-HR" sz="3100" dirty="0" smtClean="0">
                <a:solidFill>
                  <a:schemeClr val="bg1"/>
                </a:solidFill>
              </a:rPr>
              <a:t>hnička kultura</a:t>
            </a: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Tjelesna i zdravstvena kultura</a:t>
            </a:r>
            <a:endParaRPr lang="en-GB" sz="31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28061"/>
            <a:ext cx="3656013" cy="190925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34" y="1629824"/>
            <a:ext cx="3954781" cy="25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noProof="0" dirty="0" smtClean="0">
                <a:solidFill>
                  <a:schemeClr val="bg1"/>
                </a:solidFill>
              </a:rPr>
              <a:t>ŠTO SVE UČIMO</a:t>
            </a:r>
            <a:r>
              <a:rPr lang="en-GB" b="1" noProof="0" dirty="0" smtClean="0">
                <a:solidFill>
                  <a:schemeClr val="bg1"/>
                </a:solidFill>
              </a:rPr>
              <a:t>?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3200" b="1" i="1" noProof="0" dirty="0" smtClean="0">
                <a:solidFill>
                  <a:schemeClr val="bg1"/>
                </a:solidFill>
              </a:rPr>
              <a:t>Izborni predmeti</a:t>
            </a:r>
            <a:r>
              <a:rPr lang="en-GB" sz="3200" b="1" i="1" noProof="0" dirty="0" smtClean="0">
                <a:solidFill>
                  <a:schemeClr val="bg1"/>
                </a:solidFill>
              </a:rPr>
              <a:t>:</a:t>
            </a:r>
          </a:p>
          <a:p>
            <a:r>
              <a:rPr lang="hr-HR" sz="2600" noProof="0" dirty="0" smtClean="0">
                <a:solidFill>
                  <a:schemeClr val="bg1"/>
                </a:solidFill>
              </a:rPr>
              <a:t>Vjeronauk</a:t>
            </a:r>
            <a:endParaRPr lang="en-GB" sz="2600" noProof="0" dirty="0" smtClean="0">
              <a:solidFill>
                <a:schemeClr val="bg1"/>
              </a:solidFill>
            </a:endParaRPr>
          </a:p>
          <a:p>
            <a:r>
              <a:rPr lang="hr-HR" sz="2600" dirty="0" smtClean="0">
                <a:solidFill>
                  <a:schemeClr val="bg1"/>
                </a:solidFill>
              </a:rPr>
              <a:t>Njemački jezik</a:t>
            </a:r>
            <a:endParaRPr lang="en-GB" sz="2600" noProof="0" dirty="0" smtClean="0">
              <a:solidFill>
                <a:schemeClr val="bg1"/>
              </a:solidFill>
            </a:endParaRPr>
          </a:p>
          <a:p>
            <a:r>
              <a:rPr lang="en-GB" sz="2600" noProof="0" dirty="0" smtClean="0">
                <a:solidFill>
                  <a:schemeClr val="bg1"/>
                </a:solidFill>
              </a:rPr>
              <a:t>I</a:t>
            </a:r>
            <a:r>
              <a:rPr lang="hr-HR" sz="2600" noProof="0" dirty="0" smtClean="0">
                <a:solidFill>
                  <a:schemeClr val="bg1"/>
                </a:solidFill>
              </a:rPr>
              <a:t>nformatika</a:t>
            </a:r>
            <a:endParaRPr lang="en-GB" sz="26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noProof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3200" noProof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3200" noProof="0" dirty="0" smtClean="0"/>
          </a:p>
          <a:p>
            <a:endParaRPr lang="en-GB" sz="3200" noProof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20343"/>
            <a:ext cx="2552977" cy="23776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70" y="1694326"/>
            <a:ext cx="2592288" cy="25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618518"/>
            <a:ext cx="7457975" cy="763611"/>
          </a:xfrm>
        </p:spPr>
        <p:txBody>
          <a:bodyPr/>
          <a:lstStyle/>
          <a:p>
            <a:pPr algn="ctr"/>
            <a:r>
              <a:rPr lang="hr-HR" b="1" noProof="0" dirty="0" smtClean="0">
                <a:solidFill>
                  <a:schemeClr val="bg1"/>
                </a:solidFill>
              </a:rPr>
              <a:t>IZVANNASTAVNE AKTIVNOSTI</a:t>
            </a:r>
            <a:r>
              <a:rPr lang="en-GB" b="1" noProof="0" dirty="0" smtClean="0">
                <a:solidFill>
                  <a:schemeClr val="bg1"/>
                </a:solidFill>
              </a:rPr>
              <a:t>: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1331639" y="1382129"/>
            <a:ext cx="3484009" cy="48843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Likovna grupa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noProof="0" dirty="0" smtClean="0">
                <a:solidFill>
                  <a:schemeClr val="bg1"/>
                </a:solidFill>
              </a:rPr>
              <a:t>Robot</a:t>
            </a:r>
            <a:r>
              <a:rPr lang="hr-HR" sz="2000" noProof="0" dirty="0" smtClean="0">
                <a:solidFill>
                  <a:schemeClr val="bg1"/>
                </a:solidFill>
              </a:rPr>
              <a:t>ika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Mali knjižničari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noProof="0" dirty="0" smtClean="0">
                <a:solidFill>
                  <a:schemeClr val="bg1"/>
                </a:solidFill>
              </a:rPr>
              <a:t>Dram</a:t>
            </a:r>
            <a:r>
              <a:rPr lang="hr-HR" sz="2000" noProof="0" dirty="0" smtClean="0">
                <a:solidFill>
                  <a:schemeClr val="bg1"/>
                </a:solidFill>
              </a:rPr>
              <a:t>ska skupina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noProof="0" dirty="0" smtClean="0">
                <a:solidFill>
                  <a:schemeClr val="bg1"/>
                </a:solidFill>
              </a:rPr>
              <a:t>Vol</a:t>
            </a:r>
            <a:r>
              <a:rPr lang="hr-HR" sz="2000" noProof="0" dirty="0" smtClean="0">
                <a:solidFill>
                  <a:schemeClr val="bg1"/>
                </a:solidFill>
              </a:rPr>
              <a:t>onteri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noProof="0" dirty="0" smtClean="0">
                <a:solidFill>
                  <a:schemeClr val="bg1"/>
                </a:solidFill>
              </a:rPr>
              <a:t>Sports</a:t>
            </a:r>
            <a:r>
              <a:rPr lang="hr-HR" sz="2000" noProof="0" dirty="0" smtClean="0">
                <a:solidFill>
                  <a:schemeClr val="bg1"/>
                </a:solidFill>
              </a:rPr>
              <a:t>ka skupina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Zbor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Klavirska skupina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Cvjećarska skupina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Mali znanstvenici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79" y="4061749"/>
            <a:ext cx="2240280" cy="22402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45740"/>
            <a:ext cx="2487552" cy="2536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50" y="1967969"/>
            <a:ext cx="2266609" cy="18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56060" y="476672"/>
            <a:ext cx="7429499" cy="1029072"/>
          </a:xfrm>
        </p:spPr>
        <p:txBody>
          <a:bodyPr/>
          <a:lstStyle/>
          <a:p>
            <a:pPr algn="ctr"/>
            <a:r>
              <a:rPr lang="hr-HR" sz="4400" b="1" noProof="0" dirty="0" smtClean="0">
                <a:solidFill>
                  <a:schemeClr val="bg1"/>
                </a:solidFill>
              </a:rPr>
              <a:t>OSNOVNA</a:t>
            </a:r>
            <a:r>
              <a:rPr lang="hr-HR" b="1" noProof="0" dirty="0" smtClean="0">
                <a:solidFill>
                  <a:schemeClr val="bg1"/>
                </a:solidFill>
              </a:rPr>
              <a:t> </a:t>
            </a:r>
            <a:r>
              <a:rPr lang="hr-HR" sz="4400" b="1" noProof="0" dirty="0" smtClean="0">
                <a:solidFill>
                  <a:schemeClr val="bg1"/>
                </a:solidFill>
              </a:rPr>
              <a:t>ŠKOLA </a:t>
            </a:r>
            <a:r>
              <a:rPr lang="en-GB" sz="4400" b="1" noProof="0" dirty="0" err="1" smtClean="0">
                <a:solidFill>
                  <a:schemeClr val="bg1"/>
                </a:solidFill>
              </a:rPr>
              <a:t>pušća</a:t>
            </a:r>
            <a:endParaRPr lang="en-GB" sz="4400" b="1" noProof="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39552" y="2078297"/>
            <a:ext cx="3859956" cy="4227512"/>
          </a:xfrm>
        </p:spPr>
        <p:txBody>
          <a:bodyPr>
            <a:normAutofit/>
          </a:bodyPr>
          <a:lstStyle/>
          <a:p>
            <a:r>
              <a:rPr lang="hr-HR" noProof="0" dirty="0" smtClean="0">
                <a:solidFill>
                  <a:schemeClr val="bg1"/>
                </a:solidFill>
              </a:rPr>
              <a:t>251</a:t>
            </a:r>
            <a:r>
              <a:rPr lang="en-GB" noProof="0" dirty="0" smtClean="0">
                <a:solidFill>
                  <a:schemeClr val="bg1"/>
                </a:solidFill>
              </a:rPr>
              <a:t> </a:t>
            </a:r>
            <a:r>
              <a:rPr lang="hr-HR" noProof="0" dirty="0" smtClean="0">
                <a:solidFill>
                  <a:schemeClr val="bg1"/>
                </a:solidFill>
              </a:rPr>
              <a:t>učenik u matičnoj školi</a:t>
            </a:r>
            <a:endParaRPr lang="en-GB" noProof="0" dirty="0" smtClean="0">
              <a:solidFill>
                <a:schemeClr val="bg1"/>
              </a:solidFill>
            </a:endParaRPr>
          </a:p>
          <a:p>
            <a:r>
              <a:rPr lang="hr-HR" noProof="0" dirty="0" smtClean="0">
                <a:solidFill>
                  <a:schemeClr val="bg1"/>
                </a:solidFill>
              </a:rPr>
              <a:t>78</a:t>
            </a:r>
            <a:r>
              <a:rPr lang="en-GB" noProof="0" dirty="0" smtClean="0">
                <a:solidFill>
                  <a:schemeClr val="bg1"/>
                </a:solidFill>
              </a:rPr>
              <a:t> </a:t>
            </a:r>
            <a:r>
              <a:rPr lang="hr-HR" noProof="0" dirty="0" smtClean="0">
                <a:solidFill>
                  <a:schemeClr val="bg1"/>
                </a:solidFill>
              </a:rPr>
              <a:t>učenika u područnoj školi</a:t>
            </a:r>
            <a:endParaRPr lang="en-GB" noProof="0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ukupno 329</a:t>
            </a:r>
            <a:r>
              <a:rPr lang="en-GB" b="1" noProof="0" dirty="0" smtClean="0">
                <a:solidFill>
                  <a:schemeClr val="bg1"/>
                </a:solidFill>
              </a:rPr>
              <a:t> </a:t>
            </a:r>
            <a:r>
              <a:rPr lang="hr-HR" b="1" noProof="0" dirty="0" smtClean="0">
                <a:solidFill>
                  <a:schemeClr val="bg1"/>
                </a:solidFill>
              </a:rPr>
              <a:t>učenika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52</a:t>
            </a:r>
            <a:r>
              <a:rPr lang="en-GB" noProof="0" dirty="0" smtClean="0">
                <a:solidFill>
                  <a:schemeClr val="bg1"/>
                </a:solidFill>
              </a:rPr>
              <a:t> </a:t>
            </a:r>
            <a:r>
              <a:rPr lang="hr-HR" noProof="0" dirty="0" smtClean="0">
                <a:solidFill>
                  <a:schemeClr val="bg1"/>
                </a:solidFill>
              </a:rPr>
              <a:t>učitelja</a:t>
            </a:r>
          </a:p>
          <a:p>
            <a:r>
              <a:rPr lang="hr-HR" dirty="0">
                <a:solidFill>
                  <a:schemeClr val="bg1"/>
                </a:solidFill>
              </a:rPr>
              <a:t>u</a:t>
            </a:r>
            <a:r>
              <a:rPr lang="hr-HR" noProof="0" dirty="0" smtClean="0">
                <a:solidFill>
                  <a:schemeClr val="bg1"/>
                </a:solidFill>
              </a:rPr>
              <a:t>kupno 64 zaposlenika</a:t>
            </a:r>
            <a:endParaRPr lang="en-GB" noProof="0" dirty="0" smtClean="0">
              <a:solidFill>
                <a:schemeClr val="bg1"/>
              </a:solidFill>
            </a:endParaRPr>
          </a:p>
          <a:p>
            <a:pPr lvl="1"/>
            <a:endParaRPr lang="en-GB" noProof="0" dirty="0"/>
          </a:p>
        </p:txBody>
      </p:sp>
      <p:pic>
        <p:nvPicPr>
          <p:cNvPr id="6" name="Rezervirano mjesto sadržaja 5" descr="r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9508" y="2204864"/>
            <a:ext cx="470452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669737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IZVANNASTAVNE AKTIVNOSTI </a:t>
            </a:r>
            <a:r>
              <a:rPr lang="en-GB" b="1" noProof="0" dirty="0" smtClean="0">
                <a:solidFill>
                  <a:schemeClr val="bg1"/>
                </a:solidFill>
              </a:rPr>
              <a:t>: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565261"/>
            <a:ext cx="3327228" cy="43054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noProof="0" dirty="0" smtClean="0">
                <a:solidFill>
                  <a:schemeClr val="bg1"/>
                </a:solidFill>
              </a:rPr>
              <a:t>I</a:t>
            </a:r>
            <a:r>
              <a:rPr lang="hr-HR" sz="2400" noProof="0" dirty="0" smtClean="0">
                <a:solidFill>
                  <a:schemeClr val="bg1"/>
                </a:solidFill>
              </a:rPr>
              <a:t>nformatička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</a:rPr>
              <a:t>Ekološka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</a:rPr>
              <a:t>Njemačka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</a:rPr>
              <a:t>Plesna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noProof="0" dirty="0" smtClean="0">
                <a:solidFill>
                  <a:schemeClr val="bg1"/>
                </a:solidFill>
              </a:rPr>
              <a:t>Keramička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noProof="0" dirty="0" smtClean="0">
                <a:solidFill>
                  <a:schemeClr val="bg1"/>
                </a:solidFill>
              </a:rPr>
              <a:t>Povijesna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noProof="0" dirty="0" smtClean="0">
                <a:solidFill>
                  <a:schemeClr val="bg1"/>
                </a:solidFill>
              </a:rPr>
              <a:t>Fil</a:t>
            </a:r>
            <a:r>
              <a:rPr lang="hr-HR" sz="2400" noProof="0" dirty="0" smtClean="0">
                <a:solidFill>
                  <a:schemeClr val="bg1"/>
                </a:solidFill>
              </a:rPr>
              <a:t>mska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</a:rPr>
              <a:t>Streljaštvo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noProof="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82" y="4221088"/>
            <a:ext cx="2041534" cy="226182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82" y="1666912"/>
            <a:ext cx="2032000" cy="2247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60848"/>
            <a:ext cx="1818366" cy="29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676881"/>
          </a:xfrm>
        </p:spPr>
        <p:txBody>
          <a:bodyPr/>
          <a:lstStyle/>
          <a:p>
            <a:pPr algn="ctr"/>
            <a:r>
              <a:rPr lang="hr-HR" b="1" noProof="0" dirty="0" smtClean="0">
                <a:solidFill>
                  <a:schemeClr val="bg1"/>
                </a:solidFill>
              </a:rPr>
              <a:t>TERENSKE NASTAVE I IZLETI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9" y="1533029"/>
            <a:ext cx="3931441" cy="220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58" y="4017915"/>
            <a:ext cx="3892992" cy="222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33029"/>
            <a:ext cx="3995936" cy="224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9" y="4017915"/>
            <a:ext cx="3956284" cy="2220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TERENSKE NASTAVE I IZLETI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3" y="4437112"/>
            <a:ext cx="4003456" cy="204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3" y="2020887"/>
            <a:ext cx="4003456" cy="224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48" y="2020887"/>
            <a:ext cx="3465912" cy="224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72" y="4437112"/>
            <a:ext cx="3457087" cy="205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0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010282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TERENSKE NASTAVE I IZLETI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68" y="1772816"/>
            <a:ext cx="2801924" cy="373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45" y="1772816"/>
            <a:ext cx="2503198" cy="369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0" y="1762046"/>
            <a:ext cx="2089990" cy="371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483" y="745499"/>
            <a:ext cx="7429499" cy="1027317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MEĐUNARODNI PROJEKTI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04464" y="1600200"/>
            <a:ext cx="3710063" cy="4608984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chemeClr val="bg1"/>
                </a:solidFill>
              </a:rPr>
              <a:t>Comenius:</a:t>
            </a:r>
          </a:p>
          <a:p>
            <a:pPr>
              <a:spcBef>
                <a:spcPts val="0"/>
              </a:spcBef>
              <a:buNone/>
            </a:pPr>
            <a:r>
              <a:rPr lang="en-GB" noProof="0" dirty="0" smtClean="0">
                <a:solidFill>
                  <a:schemeClr val="bg1"/>
                </a:solidFill>
              </a:rPr>
              <a:t>“Europe’s Got Talent”</a:t>
            </a:r>
          </a:p>
          <a:p>
            <a:pPr>
              <a:spcBef>
                <a:spcPts val="0"/>
              </a:spcBef>
              <a:buNone/>
            </a:pPr>
            <a:r>
              <a:rPr lang="en-GB" noProof="0" dirty="0" smtClean="0">
                <a:solidFill>
                  <a:schemeClr val="bg1"/>
                </a:solidFill>
              </a:rPr>
              <a:t>(2015. – 2016.)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969546" y="1600200"/>
            <a:ext cx="4174454" cy="4724400"/>
          </a:xfrm>
        </p:spPr>
        <p:txBody>
          <a:bodyPr/>
          <a:lstStyle/>
          <a:p>
            <a:r>
              <a:rPr lang="en-GB" b="1" noProof="0" dirty="0" smtClean="0">
                <a:solidFill>
                  <a:schemeClr val="bg1"/>
                </a:solidFill>
              </a:rPr>
              <a:t>Erasmus +:</a:t>
            </a:r>
          </a:p>
          <a:p>
            <a:pPr>
              <a:spcBef>
                <a:spcPts val="0"/>
              </a:spcBef>
              <a:buNone/>
            </a:pPr>
            <a:r>
              <a:rPr lang="en-GB" noProof="0" dirty="0" smtClean="0">
                <a:solidFill>
                  <a:schemeClr val="bg1"/>
                </a:solidFill>
              </a:rPr>
              <a:t> “Get addicted to happiness”</a:t>
            </a:r>
          </a:p>
          <a:p>
            <a:pPr>
              <a:spcBef>
                <a:spcPts val="0"/>
              </a:spcBef>
              <a:buNone/>
            </a:pPr>
            <a:r>
              <a:rPr lang="en-GB" noProof="0" dirty="0" smtClean="0">
                <a:solidFill>
                  <a:schemeClr val="bg1"/>
                </a:solidFill>
              </a:rPr>
              <a:t>(2016. – 2017.)</a:t>
            </a:r>
          </a:p>
          <a:p>
            <a:endParaRPr lang="en-GB" noProof="0" dirty="0"/>
          </a:p>
        </p:txBody>
      </p:sp>
      <p:pic>
        <p:nvPicPr>
          <p:cNvPr id="5" name="Slika 4" descr="eg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3420888" cy="243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041415"/>
            <a:ext cx="2160240" cy="328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hr-HR" b="1" dirty="0">
                <a:solidFill>
                  <a:schemeClr val="bg1"/>
                </a:solidFill>
              </a:rPr>
              <a:t>MEĐUNARODNI PROJEKTI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757884" y="1628800"/>
            <a:ext cx="3658792" cy="39463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6500" b="1" noProof="0" dirty="0" smtClean="0"/>
          </a:p>
          <a:p>
            <a:pPr algn="ctr"/>
            <a:r>
              <a:rPr lang="en-GB" sz="9600" b="1" dirty="0">
                <a:solidFill>
                  <a:schemeClr val="bg1"/>
                </a:solidFill>
              </a:rPr>
              <a:t>Erasmus + “Let’s play and learn together”</a:t>
            </a:r>
            <a:br>
              <a:rPr lang="en-GB" sz="9600" b="1" dirty="0">
                <a:solidFill>
                  <a:schemeClr val="bg1"/>
                </a:solidFill>
              </a:rPr>
            </a:br>
            <a:r>
              <a:rPr lang="en-GB" sz="9600" dirty="0">
                <a:solidFill>
                  <a:schemeClr val="bg1"/>
                </a:solidFill>
              </a:rPr>
              <a:t>(2017. – 2019.)</a:t>
            </a:r>
            <a:br>
              <a:rPr lang="en-GB" sz="9600" dirty="0">
                <a:solidFill>
                  <a:schemeClr val="bg1"/>
                </a:solidFill>
              </a:rPr>
            </a:br>
            <a:endParaRPr lang="en-GB" sz="96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48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48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69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101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101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101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101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GB" sz="21600" noProof="0" dirty="0" smtClean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656" y="2042964"/>
            <a:ext cx="3656408" cy="358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bg1"/>
                </a:solidFill>
              </a:rPr>
              <a:t>Erasmus + </a:t>
            </a:r>
            <a:r>
              <a:rPr lang="en-GB" b="1" dirty="0" smtClean="0">
                <a:solidFill>
                  <a:schemeClr val="bg1"/>
                </a:solidFill>
              </a:rPr>
              <a:t>“</a:t>
            </a:r>
            <a:r>
              <a:rPr lang="hr-HR" b="1" dirty="0" smtClean="0">
                <a:solidFill>
                  <a:schemeClr val="bg1"/>
                </a:solidFill>
              </a:rPr>
              <a:t>Be well, teach well, learn well”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chemeClr val="bg1"/>
                </a:solidFill>
              </a:rPr>
              <a:t>(20</a:t>
            </a:r>
            <a:r>
              <a:rPr lang="hr-HR" dirty="0" smtClean="0">
                <a:solidFill>
                  <a:schemeClr val="bg1"/>
                </a:solidFill>
              </a:rPr>
              <a:t>18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>
                <a:solidFill>
                  <a:schemeClr val="bg1"/>
                </a:solidFill>
              </a:rPr>
              <a:t>– </a:t>
            </a:r>
            <a:r>
              <a:rPr lang="en-GB" dirty="0" smtClean="0">
                <a:solidFill>
                  <a:schemeClr val="bg1"/>
                </a:solidFill>
              </a:rPr>
              <a:t>20</a:t>
            </a:r>
            <a:r>
              <a:rPr lang="hr-HR" dirty="0" smtClean="0">
                <a:solidFill>
                  <a:schemeClr val="bg1"/>
                </a:solidFill>
              </a:rPr>
              <a:t>21</a:t>
            </a:r>
            <a:r>
              <a:rPr lang="en-GB" dirty="0" smtClean="0">
                <a:solidFill>
                  <a:schemeClr val="bg1"/>
                </a:solidFill>
              </a:rPr>
              <a:t>.)</a:t>
            </a:r>
            <a:endParaRPr lang="hr-HR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252536" y="7365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3093" y="3775539"/>
            <a:ext cx="3348374" cy="251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9" y="3632381"/>
            <a:ext cx="3765347" cy="25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95968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MEĐUNARODNI PROJEKTI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7825" y="1484784"/>
            <a:ext cx="3658792" cy="3541714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Erasmus + “</a:t>
            </a:r>
            <a:r>
              <a:rPr lang="en-GB" b="1" dirty="0" smtClean="0">
                <a:solidFill>
                  <a:schemeClr val="bg1"/>
                </a:solidFill>
              </a:rPr>
              <a:t>Le</a:t>
            </a:r>
            <a:r>
              <a:rPr lang="hr-HR" b="1" dirty="0" smtClean="0">
                <a:solidFill>
                  <a:schemeClr val="bg1"/>
                </a:solidFill>
              </a:rPr>
              <a:t>arning with the 3CS</a:t>
            </a:r>
            <a:r>
              <a:rPr lang="en-GB" b="1" dirty="0" smtClean="0">
                <a:solidFill>
                  <a:schemeClr val="bg1"/>
                </a:solidFill>
              </a:rPr>
              <a:t>”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dirty="0" smtClean="0">
                <a:solidFill>
                  <a:schemeClr val="bg1"/>
                </a:solidFill>
              </a:rPr>
              <a:t>201</a:t>
            </a:r>
            <a:r>
              <a:rPr lang="hr-HR" dirty="0" smtClean="0">
                <a:solidFill>
                  <a:schemeClr val="bg1"/>
                </a:solidFill>
              </a:rPr>
              <a:t>8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>
                <a:solidFill>
                  <a:schemeClr val="bg1"/>
                </a:solidFill>
              </a:rPr>
              <a:t>– </a:t>
            </a:r>
            <a:r>
              <a:rPr lang="en-GB" dirty="0" smtClean="0">
                <a:solidFill>
                  <a:schemeClr val="bg1"/>
                </a:solidFill>
              </a:rPr>
              <a:t>20</a:t>
            </a:r>
            <a:r>
              <a:rPr lang="hr-HR" dirty="0" smtClean="0">
                <a:solidFill>
                  <a:schemeClr val="bg1"/>
                </a:solidFill>
              </a:rPr>
              <a:t>20</a:t>
            </a:r>
            <a:r>
              <a:rPr lang="en-GB" dirty="0" smtClean="0">
                <a:solidFill>
                  <a:schemeClr val="bg1"/>
                </a:solidFill>
              </a:rPr>
              <a:t>.)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i="1" dirty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0809" y="1549635"/>
            <a:ext cx="3656408" cy="3541714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Erasmus + “Le</a:t>
            </a:r>
            <a:r>
              <a:rPr lang="hr-HR" b="1" dirty="0">
                <a:solidFill>
                  <a:schemeClr val="bg1"/>
                </a:solidFill>
              </a:rPr>
              <a:t>arning </a:t>
            </a:r>
            <a:r>
              <a:rPr lang="hr-HR" b="1" dirty="0" smtClean="0">
                <a:solidFill>
                  <a:schemeClr val="bg1"/>
                </a:solidFill>
              </a:rPr>
              <a:t>differently”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dirty="0" smtClean="0">
                <a:solidFill>
                  <a:schemeClr val="bg1"/>
                </a:solidFill>
              </a:rPr>
              <a:t>20</a:t>
            </a:r>
            <a:r>
              <a:rPr lang="hr-HR" dirty="0" smtClean="0">
                <a:solidFill>
                  <a:schemeClr val="bg1"/>
                </a:solidFill>
              </a:rPr>
              <a:t>18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>
                <a:solidFill>
                  <a:schemeClr val="bg1"/>
                </a:solidFill>
              </a:rPr>
              <a:t>– </a:t>
            </a:r>
            <a:r>
              <a:rPr lang="en-GB" dirty="0" smtClean="0">
                <a:solidFill>
                  <a:schemeClr val="bg1"/>
                </a:solidFill>
              </a:rPr>
              <a:t>20</a:t>
            </a:r>
            <a:r>
              <a:rPr lang="hr-HR" dirty="0" smtClean="0">
                <a:solidFill>
                  <a:schemeClr val="bg1"/>
                </a:solidFill>
              </a:rPr>
              <a:t>21</a:t>
            </a:r>
            <a:r>
              <a:rPr lang="en-GB" dirty="0" smtClean="0">
                <a:solidFill>
                  <a:schemeClr val="bg1"/>
                </a:solidFill>
              </a:rPr>
              <a:t>.)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i="1" dirty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1" y="3320492"/>
            <a:ext cx="3960860" cy="2800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66" y="3098731"/>
            <a:ext cx="2631954" cy="35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7122" y="260648"/>
            <a:ext cx="7429499" cy="864096"/>
          </a:xfrm>
        </p:spPr>
        <p:txBody>
          <a:bodyPr/>
          <a:lstStyle/>
          <a:p>
            <a:r>
              <a:rPr lang="hr-HR" b="1" dirty="0">
                <a:solidFill>
                  <a:schemeClr val="bg1"/>
                </a:solidFill>
              </a:rPr>
              <a:t>NOVI MEĐUNARODNI PROJEKTI</a:t>
            </a: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19297" y="1196751"/>
            <a:ext cx="3658792" cy="2188109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Erasmus + </a:t>
            </a:r>
            <a:endParaRPr lang="hr-H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“</a:t>
            </a:r>
            <a:r>
              <a:rPr lang="hr-HR" b="1" dirty="0">
                <a:solidFill>
                  <a:schemeClr val="bg1"/>
                </a:solidFill>
              </a:rPr>
              <a:t>Discover My City</a:t>
            </a:r>
            <a:r>
              <a:rPr lang="en-GB" b="1" dirty="0">
                <a:solidFill>
                  <a:schemeClr val="bg1"/>
                </a:solidFill>
              </a:rPr>
              <a:t>”</a:t>
            </a:r>
            <a:endParaRPr lang="hr-H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(2020 </a:t>
            </a:r>
            <a:r>
              <a:rPr lang="en-GB" dirty="0">
                <a:solidFill>
                  <a:schemeClr val="bg1"/>
                </a:solidFill>
              </a:rPr>
              <a:t>–</a:t>
            </a:r>
            <a:r>
              <a:rPr lang="hr-HR" dirty="0">
                <a:solidFill>
                  <a:schemeClr val="bg1"/>
                </a:solidFill>
              </a:rPr>
              <a:t> ) </a:t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98111" y="1124744"/>
            <a:ext cx="3656408" cy="354171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Erasmus + “</a:t>
            </a:r>
            <a:r>
              <a:rPr lang="hr-HR" b="1" dirty="0">
                <a:solidFill>
                  <a:schemeClr val="bg1"/>
                </a:solidFill>
              </a:rPr>
              <a:t>Our Cultural Heritage And Youth”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2800" dirty="0">
                <a:solidFill>
                  <a:schemeClr val="bg1"/>
                </a:solidFill>
              </a:rPr>
              <a:t>  </a:t>
            </a:r>
            <a:r>
              <a:rPr lang="hr-HR" dirty="0">
                <a:solidFill>
                  <a:schemeClr val="bg1"/>
                </a:solidFill>
              </a:rPr>
              <a:t>(2020 </a:t>
            </a:r>
            <a:r>
              <a:rPr lang="en-GB" dirty="0">
                <a:solidFill>
                  <a:schemeClr val="bg1"/>
                </a:solidFill>
              </a:rPr>
              <a:t>–</a:t>
            </a:r>
            <a:r>
              <a:rPr lang="hr-HR" dirty="0">
                <a:solidFill>
                  <a:schemeClr val="bg1"/>
                </a:solidFill>
              </a:rPr>
              <a:t> )</a:t>
            </a:r>
            <a:endParaRPr lang="hr-HR" b="1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5" y="2996952"/>
            <a:ext cx="3116035" cy="30943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85" y="2996952"/>
            <a:ext cx="3411860" cy="30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94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6060" y="908720"/>
            <a:ext cx="7429499" cy="7200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NOVI MEĐUNARODNI PROJEKTI</a:t>
            </a:r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sz="2800" dirty="0" smtClean="0">
                <a:solidFill>
                  <a:schemeClr val="bg1"/>
                </a:solidFill>
              </a:rPr>
              <a:t/>
            </a:r>
            <a:br>
              <a:rPr lang="hr-HR" sz="2800" dirty="0" smtClean="0">
                <a:solidFill>
                  <a:schemeClr val="bg1"/>
                </a:solidFill>
              </a:rPr>
            </a:br>
            <a:endParaRPr lang="hr-H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6059" y="1264964"/>
            <a:ext cx="7429499" cy="3541714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Erasmus </a:t>
            </a:r>
            <a:r>
              <a:rPr lang="en-GB" b="1" dirty="0">
                <a:solidFill>
                  <a:schemeClr val="bg1"/>
                </a:solidFill>
              </a:rPr>
              <a:t>+ </a:t>
            </a:r>
            <a:r>
              <a:rPr lang="en-GB" b="1" dirty="0" smtClean="0">
                <a:solidFill>
                  <a:schemeClr val="bg1"/>
                </a:solidFill>
              </a:rPr>
              <a:t>“</a:t>
            </a:r>
            <a:r>
              <a:rPr lang="hr-HR" b="1" dirty="0" smtClean="0">
                <a:solidFill>
                  <a:schemeClr val="bg1"/>
                </a:solidFill>
              </a:rPr>
              <a:t>BREAK DOWN THE BARRIERS</a:t>
            </a:r>
            <a:r>
              <a:rPr lang="en-GB" b="1" dirty="0" smtClean="0">
                <a:solidFill>
                  <a:schemeClr val="bg1"/>
                </a:solidFill>
              </a:rPr>
              <a:t>”</a:t>
            </a:r>
            <a:endParaRPr lang="hr-H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   (</a:t>
            </a:r>
            <a:r>
              <a:rPr lang="hr-HR" dirty="0">
                <a:solidFill>
                  <a:schemeClr val="bg1"/>
                </a:solidFill>
              </a:rPr>
              <a:t>2020. </a:t>
            </a:r>
            <a:r>
              <a:rPr lang="en-GB" dirty="0">
                <a:solidFill>
                  <a:schemeClr val="bg1"/>
                </a:solidFill>
              </a:rPr>
              <a:t>–</a:t>
            </a:r>
            <a:r>
              <a:rPr lang="hr-HR" dirty="0">
                <a:solidFill>
                  <a:schemeClr val="bg1"/>
                </a:solidFill>
              </a:rPr>
              <a:t> )</a:t>
            </a:r>
            <a:endParaRPr lang="hr-H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sz="2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8604448" y="5142230"/>
            <a:ext cx="539552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endParaRPr lang="hr-HR" dirty="0"/>
          </a:p>
          <a:p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18" y="2492896"/>
            <a:ext cx="3822179" cy="38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 smtClean="0">
                <a:solidFill>
                  <a:schemeClr val="bg1"/>
                </a:solidFill>
              </a:rPr>
              <a:t>literatura</a:t>
            </a:r>
            <a:endParaRPr lang="hr-HR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49487"/>
            <a:ext cx="8640960" cy="3541714"/>
          </a:xfrm>
        </p:spPr>
        <p:txBody>
          <a:bodyPr/>
          <a:lstStyle/>
          <a:p>
            <a:r>
              <a:rPr lang="hr-HR" sz="2000" dirty="0">
                <a:solidFill>
                  <a:schemeClr val="bg1"/>
                </a:solidFill>
              </a:rPr>
              <a:t>http://</a:t>
            </a:r>
            <a:r>
              <a:rPr lang="hr-HR" sz="2000" dirty="0" smtClean="0">
                <a:solidFill>
                  <a:schemeClr val="bg1"/>
                </a:solidFill>
              </a:rPr>
              <a:t>os-pusca-donja.skole.hr/skola</a:t>
            </a:r>
          </a:p>
          <a:p>
            <a:pPr marL="0" indent="0">
              <a:buNone/>
            </a:pPr>
            <a:endParaRPr lang="hr-HR" sz="2000" dirty="0" smtClean="0">
              <a:solidFill>
                <a:schemeClr val="bg1"/>
              </a:solidFill>
            </a:endParaRPr>
          </a:p>
          <a:p>
            <a:r>
              <a:rPr lang="hr-HR" sz="2000" dirty="0">
                <a:solidFill>
                  <a:schemeClr val="bg1"/>
                </a:solidFill>
              </a:rPr>
              <a:t>http://</a:t>
            </a:r>
            <a:r>
              <a:rPr lang="hr-HR" sz="2000" dirty="0" smtClean="0">
                <a:solidFill>
                  <a:schemeClr val="bg1"/>
                </a:solidFill>
              </a:rPr>
              <a:t>www.wikidveri.info/wiki/P%C5%A0_Pavla</a:t>
            </a:r>
            <a:r>
              <a:rPr lang="hr-HR" sz="2000" dirty="0">
                <a:solidFill>
                  <a:schemeClr val="bg1"/>
                </a:solidFill>
              </a:rPr>
              <a:t>_%C5%A0toosa,_</a:t>
            </a:r>
            <a:r>
              <a:rPr lang="hr-HR" sz="2000" dirty="0" smtClean="0">
                <a:solidFill>
                  <a:schemeClr val="bg1"/>
                </a:solidFill>
              </a:rPr>
              <a:t>Dubravica</a:t>
            </a:r>
          </a:p>
          <a:p>
            <a:pPr marL="0" indent="0">
              <a:buNone/>
            </a:pPr>
            <a:endParaRPr lang="hr-HR" sz="2000" dirty="0">
              <a:solidFill>
                <a:schemeClr val="bg1"/>
              </a:solidFill>
            </a:endParaRPr>
          </a:p>
          <a:p>
            <a:r>
              <a:rPr lang="hr-HR" sz="2000" dirty="0">
                <a:solidFill>
                  <a:schemeClr val="bg1"/>
                </a:solidFill>
              </a:rPr>
              <a:t>https://www.pusca.hr/</a:t>
            </a:r>
            <a:endParaRPr lang="hr-HR" sz="2000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0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65024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Crtice iz povijesti naše škole</a:t>
            </a:r>
            <a:endParaRPr lang="hr-HR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6060" y="1700808"/>
            <a:ext cx="4081635" cy="4320480"/>
          </a:xfrm>
        </p:spPr>
        <p:txBody>
          <a:bodyPr>
            <a:normAutofit fontScale="77500" lnSpcReduction="20000"/>
          </a:bodyPr>
          <a:lstStyle/>
          <a:p>
            <a:r>
              <a:rPr lang="hr-HR" sz="3400" dirty="0">
                <a:solidFill>
                  <a:schemeClr val="bg1"/>
                </a:solidFill>
              </a:rPr>
              <a:t>j</a:t>
            </a:r>
            <a:r>
              <a:rPr lang="hr-HR" sz="3400" dirty="0" smtClean="0">
                <a:solidFill>
                  <a:schemeClr val="bg1"/>
                </a:solidFill>
              </a:rPr>
              <a:t>edna od najstarijih škola zapadnog dijela Zagrebačke županije</a:t>
            </a:r>
          </a:p>
          <a:p>
            <a:endParaRPr lang="hr-HR" sz="3400" dirty="0">
              <a:solidFill>
                <a:schemeClr val="bg1"/>
              </a:solidFill>
            </a:endParaRPr>
          </a:p>
          <a:p>
            <a:r>
              <a:rPr lang="hr-HR" sz="3400" dirty="0">
                <a:solidFill>
                  <a:schemeClr val="bg1"/>
                </a:solidFill>
              </a:rPr>
              <a:t>š</a:t>
            </a:r>
            <a:r>
              <a:rPr lang="hr-HR" sz="3400" dirty="0" smtClean="0">
                <a:solidFill>
                  <a:schemeClr val="bg1"/>
                </a:solidFill>
              </a:rPr>
              <a:t>kola je počela raditi 1848. godine</a:t>
            </a:r>
          </a:p>
          <a:p>
            <a:endParaRPr lang="hr-HR" sz="3400" dirty="0">
              <a:solidFill>
                <a:schemeClr val="bg1"/>
              </a:solidFill>
            </a:endParaRPr>
          </a:p>
          <a:p>
            <a:r>
              <a:rPr lang="hr-HR" sz="3400" dirty="0" smtClean="0">
                <a:solidFill>
                  <a:schemeClr val="bg1"/>
                </a:solidFill>
              </a:rPr>
              <a:t>prvi </a:t>
            </a:r>
            <a:r>
              <a:rPr lang="hr-HR" sz="3400" dirty="0">
                <a:solidFill>
                  <a:schemeClr val="bg1"/>
                </a:solidFill>
              </a:rPr>
              <a:t>učenici </a:t>
            </a:r>
            <a:r>
              <a:rPr lang="hr-HR" sz="3400" dirty="0">
                <a:solidFill>
                  <a:schemeClr val="bg1"/>
                </a:solidFill>
                <a:sym typeface="Wingdings" panose="05000000000000000000" pitchFamily="2" charset="2"/>
              </a:rPr>
              <a:t> 5 dječaka i 1 djevojčica</a:t>
            </a:r>
            <a:endParaRPr lang="hr-HR" sz="34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4793524" cy="24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7"/>
            <a:ext cx="7429499" cy="2450441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Izradili: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UČENICI </a:t>
            </a:r>
            <a:r>
              <a:rPr lang="hr-HR" dirty="0">
                <a:solidFill>
                  <a:schemeClr val="bg1"/>
                </a:solidFill>
              </a:rPr>
              <a:t>8</a:t>
            </a:r>
            <a:r>
              <a:rPr lang="hr-HR" dirty="0" smtClean="0">
                <a:solidFill>
                  <a:schemeClr val="bg1"/>
                </a:solidFill>
              </a:rPr>
              <a:t>.A </a:t>
            </a:r>
            <a:r>
              <a:rPr lang="hr-HR" dirty="0">
                <a:solidFill>
                  <a:schemeClr val="bg1"/>
                </a:solidFill>
              </a:rPr>
              <a:t>I </a:t>
            </a:r>
            <a:r>
              <a:rPr lang="hr-HR" dirty="0">
                <a:solidFill>
                  <a:schemeClr val="bg1"/>
                </a:solidFill>
              </a:rPr>
              <a:t>8</a:t>
            </a:r>
            <a:r>
              <a:rPr lang="hr-HR" dirty="0" smtClean="0">
                <a:solidFill>
                  <a:schemeClr val="bg1"/>
                </a:solidFill>
              </a:rPr>
              <a:t>.B </a:t>
            </a:r>
            <a:r>
              <a:rPr lang="hr-HR" dirty="0" smtClean="0">
                <a:solidFill>
                  <a:schemeClr val="bg1"/>
                </a:solidFill>
              </a:rPr>
              <a:t>RAZREDA OŠ Pušća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3068959"/>
            <a:ext cx="7892404" cy="272224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MENTORICE: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DUŠA </a:t>
            </a:r>
            <a:r>
              <a:rPr lang="hr-HR" dirty="0" smtClean="0">
                <a:solidFill>
                  <a:schemeClr val="bg1"/>
                </a:solidFill>
              </a:rPr>
              <a:t>ŠARUNIĆ, UČITELJICA IZVRSNA SAVJETNICA POV I GEO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MARIJANA </a:t>
            </a:r>
            <a:r>
              <a:rPr lang="hr-HR" dirty="0" smtClean="0">
                <a:solidFill>
                  <a:schemeClr val="bg1"/>
                </a:solidFill>
              </a:rPr>
              <a:t>PILI, UČITELJICA MATEMATIKE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2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1899593"/>
          </a:xfrm>
        </p:spPr>
        <p:txBody>
          <a:bodyPr/>
          <a:lstStyle/>
          <a:p>
            <a:pPr marL="0" indent="0" algn="ctr">
              <a:buNone/>
            </a:pPr>
            <a:endParaRPr lang="en-GB" noProof="0" dirty="0" smtClean="0"/>
          </a:p>
          <a:p>
            <a:pPr marL="0" indent="0" algn="ctr">
              <a:buNone/>
            </a:pPr>
            <a:r>
              <a:rPr lang="en-GB" sz="6000" i="1" noProof="0" dirty="0" smtClean="0">
                <a:solidFill>
                  <a:schemeClr val="bg1"/>
                </a:solidFill>
                <a:latin typeface="Algerian" panose="04020705040A02060702" pitchFamily="82" charset="0"/>
              </a:rPr>
              <a:t>The End</a:t>
            </a:r>
          </a:p>
          <a:p>
            <a:pPr marL="0" indent="0">
              <a:buNone/>
            </a:pPr>
            <a:endParaRPr lang="en-GB" sz="4400" i="1" noProof="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2225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Crtice iz povijesti naše škole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090967"/>
            <a:ext cx="3658792" cy="3541714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š</a:t>
            </a:r>
            <a:r>
              <a:rPr lang="hr-HR" sz="2800" dirty="0" smtClean="0">
                <a:solidFill>
                  <a:schemeClr val="bg1"/>
                </a:solidFill>
              </a:rPr>
              <a:t>kolska zgrada iz 1913. godine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d</a:t>
            </a:r>
            <a:r>
              <a:rPr lang="hr-HR" sz="2800" dirty="0" smtClean="0">
                <a:solidFill>
                  <a:schemeClr val="bg1"/>
                </a:solidFill>
              </a:rPr>
              <a:t>anas je u toj zgradi vrtić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26200"/>
            <a:ext cx="4958899" cy="3719174"/>
          </a:xfrm>
        </p:spPr>
      </p:pic>
    </p:spTree>
    <p:extLst>
      <p:ext uri="{BB962C8B-B14F-4D97-AF65-F5344CB8AC3E}">
        <p14:creationId xmlns:p14="http://schemas.microsoft.com/office/powerpoint/2010/main" val="29637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578234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Crtice iz povijesti naše škole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714362"/>
            <a:ext cx="8208912" cy="3541714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š</a:t>
            </a:r>
            <a:r>
              <a:rPr lang="hr-HR" sz="2800" dirty="0" smtClean="0">
                <a:solidFill>
                  <a:schemeClr val="bg1"/>
                </a:solidFill>
              </a:rPr>
              <a:t>kolske godine 1980./1981. OŠ Pušća pripojena je OŠ Dubravica koja tada postaje područna škola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35" y="2852936"/>
            <a:ext cx="5501348" cy="3718910"/>
          </a:xfrm>
        </p:spPr>
      </p:pic>
    </p:spTree>
    <p:extLst>
      <p:ext uri="{BB962C8B-B14F-4D97-AF65-F5344CB8AC3E}">
        <p14:creationId xmlns:p14="http://schemas.microsoft.com/office/powerpoint/2010/main" val="42631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188640"/>
            <a:ext cx="7429499" cy="64807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Crtice iz povijesti naše škole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96378"/>
            <a:ext cx="8136904" cy="3541714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n</a:t>
            </a:r>
            <a:r>
              <a:rPr lang="hr-HR" sz="2800" dirty="0" smtClean="0">
                <a:solidFill>
                  <a:schemeClr val="bg1"/>
                </a:solidFill>
              </a:rPr>
              <a:t>ova zgrada škole u Pušći izgrađena je 2002. godine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3" descr="skola-pus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7658" y="1700808"/>
            <a:ext cx="652872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84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60648"/>
            <a:ext cx="7429499" cy="72225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Crtice iz povijesti naše škole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650" y="982898"/>
            <a:ext cx="8539350" cy="3541714"/>
          </a:xfrm>
        </p:spPr>
        <p:txBody>
          <a:bodyPr/>
          <a:lstStyle/>
          <a:p>
            <a:r>
              <a:rPr lang="hr-HR" sz="2800" dirty="0">
                <a:solidFill>
                  <a:schemeClr val="bg1"/>
                </a:solidFill>
              </a:rPr>
              <a:t>nova zgrada </a:t>
            </a:r>
            <a:r>
              <a:rPr lang="hr-HR" sz="2800" dirty="0" smtClean="0">
                <a:solidFill>
                  <a:schemeClr val="bg1"/>
                </a:solidFill>
              </a:rPr>
              <a:t>područne škole </a:t>
            </a:r>
            <a:r>
              <a:rPr lang="hr-HR" sz="2800" dirty="0">
                <a:solidFill>
                  <a:schemeClr val="bg1"/>
                </a:solidFill>
              </a:rPr>
              <a:t>u </a:t>
            </a:r>
            <a:r>
              <a:rPr lang="hr-HR" sz="2800" dirty="0" smtClean="0">
                <a:solidFill>
                  <a:schemeClr val="bg1"/>
                </a:solidFill>
              </a:rPr>
              <a:t>Dubravici </a:t>
            </a:r>
            <a:r>
              <a:rPr lang="hr-HR" sz="2800" dirty="0">
                <a:solidFill>
                  <a:schemeClr val="bg1"/>
                </a:solidFill>
              </a:rPr>
              <a:t>izgrađena je </a:t>
            </a:r>
            <a:r>
              <a:rPr lang="hr-HR" sz="2800" dirty="0" smtClean="0">
                <a:solidFill>
                  <a:schemeClr val="bg1"/>
                </a:solidFill>
              </a:rPr>
              <a:t>2010. godine</a:t>
            </a:r>
            <a:endParaRPr lang="hr-HR" sz="28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73" y="1988840"/>
            <a:ext cx="6244303" cy="468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0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2225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UPOZNAJTE NAŠU ŠKOLU</a:t>
            </a:r>
            <a:endParaRPr lang="hr-HR" sz="40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2703"/>
            <a:ext cx="4411431" cy="338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06967" y="1815206"/>
            <a:ext cx="403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</a:rPr>
              <a:t>šarene i vesele učionice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90" y="3401503"/>
            <a:ext cx="460663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44" y="188640"/>
            <a:ext cx="7429499" cy="980728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71" y="2199249"/>
            <a:ext cx="5578226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145347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š</a:t>
            </a:r>
            <a:r>
              <a:rPr lang="hr-HR" sz="2400" dirty="0" smtClean="0">
                <a:solidFill>
                  <a:schemeClr val="bg1"/>
                </a:solidFill>
              </a:rPr>
              <a:t>areni hodnici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0"/>
            <a:ext cx="33483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3051</TotalTime>
  <Words>483</Words>
  <Application>Microsoft Office PowerPoint</Application>
  <PresentationFormat>On-screen Show (4:3)</PresentationFormat>
  <Paragraphs>134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Algerian</vt:lpstr>
      <vt:lpstr>Arial</vt:lpstr>
      <vt:lpstr>Trebuchet MS</vt:lpstr>
      <vt:lpstr>Tw Cen MT</vt:lpstr>
      <vt:lpstr>Wingdings</vt:lpstr>
      <vt:lpstr>Circuit</vt:lpstr>
      <vt:lpstr>OSNOVNA ŠKOLA Pušća</vt:lpstr>
      <vt:lpstr>OSNOVNA ŠKOLA pušća</vt:lpstr>
      <vt:lpstr>Crtice iz povijesti naše škole</vt:lpstr>
      <vt:lpstr>Crtice iz povijesti naše škole</vt:lpstr>
      <vt:lpstr>Crtice iz povijesti naše škole</vt:lpstr>
      <vt:lpstr>Crtice iz povijesti naše škole</vt:lpstr>
      <vt:lpstr>Crtice iz povijesti naše škole</vt:lpstr>
      <vt:lpstr>UPOZNAJTE NAŠU ŠKOLU</vt:lpstr>
      <vt:lpstr>UPOZNAJTE NAŠU ŠKOLU</vt:lpstr>
      <vt:lpstr>UPOZNAJTE NAŠU ŠKOLU</vt:lpstr>
      <vt:lpstr>UPOZNAJTE NAŠU ŠKOLU</vt:lpstr>
      <vt:lpstr>UPOZNAJTE NAŠU ŠKOLU</vt:lpstr>
      <vt:lpstr>UPOZNAJTE NAŠU ŠKOLU</vt:lpstr>
      <vt:lpstr>UPOZNAJTE NAŠU ŠKOLU</vt:lpstr>
      <vt:lpstr>UPOZNAJTE NAŠU ŠKOLU</vt:lpstr>
      <vt:lpstr>ŠTO SVE UČIMO?</vt:lpstr>
      <vt:lpstr>Što sve učimo?</vt:lpstr>
      <vt:lpstr>ŠTO SVE UČIMO?</vt:lpstr>
      <vt:lpstr>IZVANNASTAVNE AKTIVNOSTI:</vt:lpstr>
      <vt:lpstr>IZVANNASTAVNE AKTIVNOSTI :</vt:lpstr>
      <vt:lpstr>TERENSKE NASTAVE I IZLETI</vt:lpstr>
      <vt:lpstr>TERENSKE NASTAVE I IZLETI</vt:lpstr>
      <vt:lpstr>TERENSKE NASTAVE I IZLETI</vt:lpstr>
      <vt:lpstr>MEĐUNARODNI PROJEKTI</vt:lpstr>
      <vt:lpstr>MEĐUNARODNI PROJEKTI</vt:lpstr>
      <vt:lpstr>MEĐUNARODNI PROJEKTI</vt:lpstr>
      <vt:lpstr>NOVI MEĐUNARODNI PROJEKTI</vt:lpstr>
      <vt:lpstr>NOVI MEĐUNARODNI PROJEKTI  </vt:lpstr>
      <vt:lpstr>literatura</vt:lpstr>
      <vt:lpstr>Izradili: UČENICI 8.A I 8.B RAZREDA OŠ Pušća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OPĆINA PUŠĆA</dc:title>
  <dc:creator>zbornica</dc:creator>
  <cp:lastModifiedBy>Marijana</cp:lastModifiedBy>
  <cp:revision>310</cp:revision>
  <dcterms:created xsi:type="dcterms:W3CDTF">2017-11-08T13:17:06Z</dcterms:created>
  <dcterms:modified xsi:type="dcterms:W3CDTF">2023-01-03T10:47:06Z</dcterms:modified>
</cp:coreProperties>
</file>